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3"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千田 大悟" initials="千田" lastIdx="1" clrIdx="0">
    <p:extLst>
      <p:ext uri="{19B8F6BF-5375-455C-9EA6-DF929625EA0E}">
        <p15:presenceInfo xmlns:p15="http://schemas.microsoft.com/office/powerpoint/2012/main" userId="S-1-5-21-1849852198-1567074428-1491079662-576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74B"/>
    <a:srgbClr val="00984B"/>
    <a:srgbClr val="1794D9"/>
    <a:srgbClr val="F79F3C"/>
    <a:srgbClr val="7DC3E8"/>
    <a:srgbClr val="F79018"/>
    <a:srgbClr val="F79119"/>
    <a:srgbClr val="0070C0"/>
    <a:srgbClr val="BF9000"/>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436" autoAdjust="0"/>
    <p:restoredTop sz="94660"/>
  </p:normalViewPr>
  <p:slideViewPr>
    <p:cSldViewPr snapToGrid="0">
      <p:cViewPr>
        <p:scale>
          <a:sx n="75" d="100"/>
          <a:sy n="75" d="100"/>
        </p:scale>
        <p:origin x="54" y="-42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EF05FF1-1592-488C-A1D4-AE3675A65122}" type="datetimeFigureOut">
              <a:rPr kumimoji="1" lang="ja-JP" altLang="en-US" smtClean="0"/>
              <a:pPr/>
              <a:t>2021/7/8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63C2EF-DC8F-4AD9-927E-FC623189C0D2}" type="slidenum">
              <a:rPr kumimoji="1" lang="ja-JP" altLang="en-US" smtClean="0"/>
              <a:pPr/>
              <a:t>‹#›</a:t>
            </a:fld>
            <a:endParaRPr kumimoji="1" lang="ja-JP" altLang="en-US"/>
          </a:p>
        </p:txBody>
      </p:sp>
    </p:spTree>
    <p:extLst>
      <p:ext uri="{BB962C8B-B14F-4D97-AF65-F5344CB8AC3E}">
        <p14:creationId xmlns:p14="http://schemas.microsoft.com/office/powerpoint/2010/main" val="1281629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EF05FF1-1592-488C-A1D4-AE3675A65122}" type="datetimeFigureOut">
              <a:rPr kumimoji="1" lang="ja-JP" altLang="en-US" smtClean="0"/>
              <a:pPr/>
              <a:t>2021/7/8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63C2EF-DC8F-4AD9-927E-FC623189C0D2}" type="slidenum">
              <a:rPr kumimoji="1" lang="ja-JP" altLang="en-US" smtClean="0"/>
              <a:pPr/>
              <a:t>‹#›</a:t>
            </a:fld>
            <a:endParaRPr kumimoji="1" lang="ja-JP" altLang="en-US"/>
          </a:p>
        </p:txBody>
      </p:sp>
    </p:spTree>
    <p:extLst>
      <p:ext uri="{BB962C8B-B14F-4D97-AF65-F5344CB8AC3E}">
        <p14:creationId xmlns:p14="http://schemas.microsoft.com/office/powerpoint/2010/main" val="12417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EF05FF1-1592-488C-A1D4-AE3675A65122}" type="datetimeFigureOut">
              <a:rPr kumimoji="1" lang="ja-JP" altLang="en-US" smtClean="0"/>
              <a:pPr/>
              <a:t>2021/7/8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63C2EF-DC8F-4AD9-927E-FC623189C0D2}" type="slidenum">
              <a:rPr kumimoji="1" lang="ja-JP" altLang="en-US" smtClean="0"/>
              <a:pPr/>
              <a:t>‹#›</a:t>
            </a:fld>
            <a:endParaRPr kumimoji="1" lang="ja-JP" altLang="en-US"/>
          </a:p>
        </p:txBody>
      </p:sp>
    </p:spTree>
    <p:extLst>
      <p:ext uri="{BB962C8B-B14F-4D97-AF65-F5344CB8AC3E}">
        <p14:creationId xmlns:p14="http://schemas.microsoft.com/office/powerpoint/2010/main" val="2175609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EF05FF1-1592-488C-A1D4-AE3675A65122}" type="datetimeFigureOut">
              <a:rPr kumimoji="1" lang="ja-JP" altLang="en-US" smtClean="0"/>
              <a:pPr/>
              <a:t>2021/7/8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63C2EF-DC8F-4AD9-927E-FC623189C0D2}" type="slidenum">
              <a:rPr kumimoji="1" lang="ja-JP" altLang="en-US" smtClean="0"/>
              <a:pPr/>
              <a:t>‹#›</a:t>
            </a:fld>
            <a:endParaRPr kumimoji="1" lang="ja-JP" altLang="en-US"/>
          </a:p>
        </p:txBody>
      </p:sp>
    </p:spTree>
    <p:extLst>
      <p:ext uri="{BB962C8B-B14F-4D97-AF65-F5344CB8AC3E}">
        <p14:creationId xmlns:p14="http://schemas.microsoft.com/office/powerpoint/2010/main" val="2892409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EF05FF1-1592-488C-A1D4-AE3675A65122}" type="datetimeFigureOut">
              <a:rPr kumimoji="1" lang="ja-JP" altLang="en-US" smtClean="0"/>
              <a:pPr/>
              <a:t>2021/7/8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63C2EF-DC8F-4AD9-927E-FC623189C0D2}" type="slidenum">
              <a:rPr kumimoji="1" lang="ja-JP" altLang="en-US" smtClean="0"/>
              <a:pPr/>
              <a:t>‹#›</a:t>
            </a:fld>
            <a:endParaRPr kumimoji="1" lang="ja-JP" altLang="en-US"/>
          </a:p>
        </p:txBody>
      </p:sp>
    </p:spTree>
    <p:extLst>
      <p:ext uri="{BB962C8B-B14F-4D97-AF65-F5344CB8AC3E}">
        <p14:creationId xmlns:p14="http://schemas.microsoft.com/office/powerpoint/2010/main" val="1816722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EF05FF1-1592-488C-A1D4-AE3675A65122}" type="datetimeFigureOut">
              <a:rPr kumimoji="1" lang="ja-JP" altLang="en-US" smtClean="0"/>
              <a:pPr/>
              <a:t>2021/7/8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63C2EF-DC8F-4AD9-927E-FC623189C0D2}" type="slidenum">
              <a:rPr kumimoji="1" lang="ja-JP" altLang="en-US" smtClean="0"/>
              <a:pPr/>
              <a:t>‹#›</a:t>
            </a:fld>
            <a:endParaRPr kumimoji="1" lang="ja-JP" altLang="en-US"/>
          </a:p>
        </p:txBody>
      </p:sp>
    </p:spTree>
    <p:extLst>
      <p:ext uri="{BB962C8B-B14F-4D97-AF65-F5344CB8AC3E}">
        <p14:creationId xmlns:p14="http://schemas.microsoft.com/office/powerpoint/2010/main" val="1238481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EF05FF1-1592-488C-A1D4-AE3675A65122}" type="datetimeFigureOut">
              <a:rPr kumimoji="1" lang="ja-JP" altLang="en-US" smtClean="0"/>
              <a:pPr/>
              <a:t>2021/7/8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F63C2EF-DC8F-4AD9-927E-FC623189C0D2}" type="slidenum">
              <a:rPr kumimoji="1" lang="ja-JP" altLang="en-US" smtClean="0"/>
              <a:pPr/>
              <a:t>‹#›</a:t>
            </a:fld>
            <a:endParaRPr kumimoji="1" lang="ja-JP" altLang="en-US"/>
          </a:p>
        </p:txBody>
      </p:sp>
    </p:spTree>
    <p:extLst>
      <p:ext uri="{BB962C8B-B14F-4D97-AF65-F5344CB8AC3E}">
        <p14:creationId xmlns:p14="http://schemas.microsoft.com/office/powerpoint/2010/main" val="3284295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EF05FF1-1592-488C-A1D4-AE3675A65122}" type="datetimeFigureOut">
              <a:rPr kumimoji="1" lang="ja-JP" altLang="en-US" smtClean="0"/>
              <a:pPr/>
              <a:t>2021/7/8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F63C2EF-DC8F-4AD9-927E-FC623189C0D2}" type="slidenum">
              <a:rPr kumimoji="1" lang="ja-JP" altLang="en-US" smtClean="0"/>
              <a:pPr/>
              <a:t>‹#›</a:t>
            </a:fld>
            <a:endParaRPr kumimoji="1" lang="ja-JP" altLang="en-US"/>
          </a:p>
        </p:txBody>
      </p:sp>
    </p:spTree>
    <p:extLst>
      <p:ext uri="{BB962C8B-B14F-4D97-AF65-F5344CB8AC3E}">
        <p14:creationId xmlns:p14="http://schemas.microsoft.com/office/powerpoint/2010/main" val="3137274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F05FF1-1592-488C-A1D4-AE3675A65122}" type="datetimeFigureOut">
              <a:rPr kumimoji="1" lang="ja-JP" altLang="en-US" smtClean="0"/>
              <a:pPr/>
              <a:t>2021/7/8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F63C2EF-DC8F-4AD9-927E-FC623189C0D2}" type="slidenum">
              <a:rPr kumimoji="1" lang="ja-JP" altLang="en-US" smtClean="0"/>
              <a:pPr/>
              <a:t>‹#›</a:t>
            </a:fld>
            <a:endParaRPr kumimoji="1" lang="ja-JP" altLang="en-US"/>
          </a:p>
        </p:txBody>
      </p:sp>
    </p:spTree>
    <p:extLst>
      <p:ext uri="{BB962C8B-B14F-4D97-AF65-F5344CB8AC3E}">
        <p14:creationId xmlns:p14="http://schemas.microsoft.com/office/powerpoint/2010/main" val="1389755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EF05FF1-1592-488C-A1D4-AE3675A65122}" type="datetimeFigureOut">
              <a:rPr kumimoji="1" lang="ja-JP" altLang="en-US" smtClean="0"/>
              <a:pPr/>
              <a:t>2021/7/8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63C2EF-DC8F-4AD9-927E-FC623189C0D2}" type="slidenum">
              <a:rPr kumimoji="1" lang="ja-JP" altLang="en-US" smtClean="0"/>
              <a:pPr/>
              <a:t>‹#›</a:t>
            </a:fld>
            <a:endParaRPr kumimoji="1" lang="ja-JP" altLang="en-US"/>
          </a:p>
        </p:txBody>
      </p:sp>
    </p:spTree>
    <p:extLst>
      <p:ext uri="{BB962C8B-B14F-4D97-AF65-F5344CB8AC3E}">
        <p14:creationId xmlns:p14="http://schemas.microsoft.com/office/powerpoint/2010/main" val="755777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EF05FF1-1592-488C-A1D4-AE3675A65122}" type="datetimeFigureOut">
              <a:rPr kumimoji="1" lang="ja-JP" altLang="en-US" smtClean="0"/>
              <a:pPr/>
              <a:t>2021/7/8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63C2EF-DC8F-4AD9-927E-FC623189C0D2}" type="slidenum">
              <a:rPr kumimoji="1" lang="ja-JP" altLang="en-US" smtClean="0"/>
              <a:pPr/>
              <a:t>‹#›</a:t>
            </a:fld>
            <a:endParaRPr kumimoji="1" lang="ja-JP" altLang="en-US"/>
          </a:p>
        </p:txBody>
      </p:sp>
    </p:spTree>
    <p:extLst>
      <p:ext uri="{BB962C8B-B14F-4D97-AF65-F5344CB8AC3E}">
        <p14:creationId xmlns:p14="http://schemas.microsoft.com/office/powerpoint/2010/main" val="2968456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6EF05FF1-1592-488C-A1D4-AE3675A65122}" type="datetimeFigureOut">
              <a:rPr kumimoji="1" lang="ja-JP" altLang="en-US" smtClean="0"/>
              <a:pPr/>
              <a:t>2021/7/8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F63C2EF-DC8F-4AD9-927E-FC623189C0D2}" type="slidenum">
              <a:rPr kumimoji="1" lang="ja-JP" altLang="en-US" smtClean="0"/>
              <a:pPr/>
              <a:t>‹#›</a:t>
            </a:fld>
            <a:endParaRPr kumimoji="1" lang="ja-JP" altLang="en-US"/>
          </a:p>
        </p:txBody>
      </p:sp>
    </p:spTree>
    <p:extLst>
      <p:ext uri="{BB962C8B-B14F-4D97-AF65-F5344CB8AC3E}">
        <p14:creationId xmlns:p14="http://schemas.microsoft.com/office/powerpoint/2010/main" val="38796684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hyperlink" Target="https://www.sansokan.jp/enquete/?H_ENQ_NO=34430"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p:cNvSpPr/>
          <p:nvPr/>
        </p:nvSpPr>
        <p:spPr>
          <a:xfrm>
            <a:off x="0" y="0"/>
            <a:ext cx="6858000" cy="280416"/>
          </a:xfrm>
          <a:prstGeom prst="rect">
            <a:avLst/>
          </a:prstGeom>
          <a:solidFill>
            <a:srgbClr val="0098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6" name="テキスト ボックス 5"/>
          <p:cNvSpPr txBox="1"/>
          <p:nvPr/>
        </p:nvSpPr>
        <p:spPr>
          <a:xfrm>
            <a:off x="1146475" y="639442"/>
            <a:ext cx="4801314"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srgbClr val="00984B"/>
                </a:solidFill>
                <a:effectLst/>
                <a:uLnTx/>
                <a:uFillTx/>
                <a:latin typeface="HG丸ｺﾞｼｯｸM-PRO" panose="020F0600000000000000" pitchFamily="50" charset="-128"/>
                <a:ea typeface="HG丸ｺﾞｼｯｸM-PRO" panose="020F0600000000000000" pitchFamily="50" charset="-128"/>
                <a:cs typeface="+mn-cs"/>
              </a:rPr>
              <a:t>地域経済コンシェルジュ養成研修</a:t>
            </a:r>
          </a:p>
        </p:txBody>
      </p:sp>
      <p:sp>
        <p:nvSpPr>
          <p:cNvPr id="7" name="テキスト ボックス 6"/>
          <p:cNvSpPr txBox="1"/>
          <p:nvPr/>
        </p:nvSpPr>
        <p:spPr>
          <a:xfrm>
            <a:off x="562649" y="1058663"/>
            <a:ext cx="5775940"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cs typeface="+mn-cs"/>
              </a:rPr>
              <a:t>地域企業を発掘・育成する取組を進めるＥＧ</a:t>
            </a:r>
            <a:r>
              <a:rPr kumimoji="1" lang="ja-JP" altLang="en-US" sz="8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cs typeface="+mn-cs"/>
              </a:rPr>
              <a:t>（エコノミックガーデニング）</a:t>
            </a:r>
            <a:r>
              <a:rPr kumimoji="1" lang="ja-JP" altLang="en-US" sz="12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cs typeface="+mn-cs"/>
              </a:rPr>
              <a:t>の担い手づくり</a:t>
            </a:r>
            <a:endParaRPr kumimoji="1" lang="en-US" altLang="ja-JP" sz="12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9" name="正方形/長方形 8"/>
          <p:cNvSpPr/>
          <p:nvPr/>
        </p:nvSpPr>
        <p:spPr>
          <a:xfrm>
            <a:off x="432254" y="1746393"/>
            <a:ext cx="6103156" cy="1107996"/>
          </a:xfrm>
          <a:prstGeom prst="rect">
            <a:avLst/>
          </a:prstGeom>
          <a:ln>
            <a:noFill/>
            <a:prstDash val="sysDot"/>
          </a:ln>
        </p:spPr>
        <p:txBody>
          <a:bodyPr wrap="square">
            <a:spAutoFit/>
          </a:bodyPr>
          <a:lstStyle/>
          <a:p>
            <a:pPr marL="180975" marR="0" lvl="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企業支援を行うガーデナーにあたる「</a:t>
            </a:r>
            <a:r>
              <a:rPr kumimoji="1" lang="ja-JP" altLang="en-US" sz="1100" b="1"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地域経済コンシェルジュ</a:t>
            </a:r>
            <a:r>
              <a:rPr kumimoji="1" lang="ja-JP" altLang="en-US"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」を養成する研修です。</a:t>
            </a:r>
            <a:endParaRPr kumimoji="1" lang="en-US" altLang="ja-JP"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endParaRPr>
          </a:p>
          <a:p>
            <a:pPr marL="180975" marR="0" lvl="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中小企業支援のために必要となる「集成力、想像力、連携力」の向上に向け、地域産業支援の現場の第一線で活躍する府内外のキーパーソンを講師に迎え、全</a:t>
            </a:r>
            <a:r>
              <a:rPr lang="en-US" altLang="ja-JP" sz="1100" dirty="0">
                <a:solidFill>
                  <a:srgbClr val="E7E6E6">
                    <a:lumMod val="50000"/>
                  </a:srgbClr>
                </a:solidFill>
                <a:latin typeface="ＭＳ 明朝" panose="02020609040205080304" pitchFamily="17" charset="-128"/>
                <a:ea typeface="ＭＳ 明朝" panose="02020609040205080304" pitchFamily="17" charset="-128"/>
              </a:rPr>
              <a:t>14</a:t>
            </a:r>
            <a:r>
              <a:rPr kumimoji="1" lang="ja-JP" altLang="en-US"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講座で開講します。</a:t>
            </a:r>
            <a:endParaRPr kumimoji="1" lang="en-US" altLang="ja-JP"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endParaRPr>
          </a:p>
          <a:p>
            <a:pPr marL="180975" indent="-180975">
              <a:buFont typeface="Arial" panose="020B0604020202020204" pitchFamily="34" charset="0"/>
              <a:buChar char="•"/>
              <a:defRPr/>
            </a:pPr>
            <a:r>
              <a:rPr kumimoji="1" lang="ja-JP" altLang="en-US" sz="1100" b="0" i="0"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cs typeface="+mn-cs"/>
              </a:rPr>
              <a:t>支援意識の向上、事業予算獲得に向けた具体的な課題抽出、事業立案を行う手法を学びます。</a:t>
            </a:r>
            <a:endParaRPr kumimoji="1" lang="en-US" altLang="ja-JP" sz="1100" b="0" i="0"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cs typeface="+mn-cs"/>
            </a:endParaRPr>
          </a:p>
          <a:p>
            <a:pPr marL="180975" marR="0" lvl="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研修修了後、成果発表した企画の中で具体化した事業・取組みについては「ＥＧおおさか推進ネットワーク」で共有します。</a:t>
            </a:r>
          </a:p>
        </p:txBody>
      </p:sp>
      <p:sp>
        <p:nvSpPr>
          <p:cNvPr id="23" name="テキスト ボックス 22"/>
          <p:cNvSpPr txBox="1"/>
          <p:nvPr/>
        </p:nvSpPr>
        <p:spPr>
          <a:xfrm>
            <a:off x="267728" y="3366036"/>
            <a:ext cx="6590272" cy="3308598"/>
          </a:xfrm>
          <a:prstGeom prst="rect">
            <a:avLst/>
          </a:prstGeom>
          <a:noFill/>
        </p:spPr>
        <p:txBody>
          <a:bodyPr wrap="square">
            <a:spAutoFit/>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日　　程：令和３年８月</a:t>
            </a:r>
            <a:r>
              <a:rPr lang="ja-JP" altLang="en-US" sz="1100" dirty="0">
                <a:solidFill>
                  <a:srgbClr val="E7E6E6">
                    <a:lumMod val="50000"/>
                  </a:srgbClr>
                </a:solidFill>
                <a:latin typeface="ＭＳ 明朝" panose="02020609040205080304" pitchFamily="17" charset="-128"/>
                <a:ea typeface="ＭＳ 明朝" panose="02020609040205080304" pitchFamily="17" charset="-128"/>
              </a:rPr>
              <a:t>３</a:t>
            </a:r>
            <a:r>
              <a:rPr kumimoji="1" lang="ja-JP" altLang="en-US"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日～令和４年３月中旬　原則月１～２回程度、午後開催</a:t>
            </a:r>
            <a:endParaRPr kumimoji="1" lang="en-US" altLang="ja-JP"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実施場所：ＭＯＢＩＯ（クリエイション・コア東大阪）</a:t>
            </a:r>
            <a:r>
              <a:rPr lang="ja-JP" altLang="en-US" sz="1100" dirty="0">
                <a:solidFill>
                  <a:srgbClr val="E7E6E6">
                    <a:lumMod val="50000"/>
                  </a:srgbClr>
                </a:solidFill>
                <a:latin typeface="ＭＳ 明朝" panose="02020609040205080304" pitchFamily="17" charset="-128"/>
                <a:ea typeface="ＭＳ 明朝" panose="02020609040205080304" pitchFamily="17" charset="-128"/>
              </a:rPr>
              <a:t>南館３階　クリエイターズプラザ</a:t>
            </a:r>
            <a:endParaRPr kumimoji="1" lang="en-US" altLang="ja-JP"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対象者：市町村（自治体）、商工会・商工会議所、公的産業支援機関、大学、金融機関</a:t>
            </a:r>
            <a:endParaRPr kumimoji="1" lang="en-US" altLang="ja-JP"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lumMod val="50000"/>
                  </a:prstClr>
                </a:solidFill>
                <a:effectLst/>
                <a:uLnTx/>
                <a:uFillTx/>
                <a:latin typeface="ＭＳ 明朝" panose="02020609040205080304" pitchFamily="17" charset="-128"/>
                <a:ea typeface="ＭＳ 明朝" panose="02020609040205080304" pitchFamily="17" charset="-128"/>
                <a:cs typeface="+mn-cs"/>
              </a:rPr>
              <a:t>　　　　　</a:t>
            </a:r>
            <a:r>
              <a:rPr lang="ja-JP" altLang="en-US" sz="1100" dirty="0">
                <a:solidFill>
                  <a:prstClr val="white">
                    <a:lumMod val="50000"/>
                  </a:prstClr>
                </a:solidFill>
                <a:latin typeface="ＭＳ 明朝" panose="02020609040205080304" pitchFamily="17" charset="-128"/>
                <a:ea typeface="ＭＳ 明朝" panose="02020609040205080304" pitchFamily="17" charset="-128"/>
              </a:rPr>
              <a:t>に所属する地域企業の支援を行う職員（ＥＧおおさか推進ネットワーク参画機関の職員）</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white">
                    <a:lumMod val="50000"/>
                  </a:prstClr>
                </a:solidFill>
                <a:effectLst/>
                <a:uLnTx/>
                <a:uFillTx/>
                <a:latin typeface="ＭＳ 明朝" panose="02020609040205080304" pitchFamily="17" charset="-128"/>
                <a:ea typeface="ＭＳ 明朝" panose="02020609040205080304" pitchFamily="17" charset="-128"/>
                <a:cs typeface="+mn-cs"/>
              </a:rPr>
              <a:t>　　　　　及び自治体・公的支援機関職員など事務局が特に認めた者</a:t>
            </a:r>
            <a:r>
              <a:rPr lang="ja-JP" altLang="en-US" sz="1100" dirty="0">
                <a:solidFill>
                  <a:prstClr val="white">
                    <a:lumMod val="50000"/>
                  </a:prstClr>
                </a:solidFill>
                <a:latin typeface="ＭＳ 明朝" panose="02020609040205080304" pitchFamily="17" charset="-128"/>
                <a:ea typeface="ＭＳ 明朝" panose="02020609040205080304" pitchFamily="17" charset="-128"/>
              </a:rPr>
              <a:t>。</a:t>
            </a:r>
            <a:endParaRPr kumimoji="1" lang="en-US" altLang="ja-JP" sz="1100" b="0" i="0" u="none" strike="noStrike" kern="1200" cap="none" spc="0" normalizeH="0" baseline="0" noProof="0" dirty="0">
              <a:ln>
                <a:noFill/>
              </a:ln>
              <a:solidFill>
                <a:prstClr val="white">
                  <a:lumMod val="50000"/>
                </a:prstClr>
              </a:solidFill>
              <a:effectLst/>
              <a:uLnTx/>
              <a:uFillTx/>
              <a:latin typeface="ＭＳ 明朝" panose="02020609040205080304" pitchFamily="17" charset="-128"/>
              <a:ea typeface="ＭＳ 明朝" panose="02020609040205080304" pitchFamily="17"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prstClr val="white">
                    <a:lumMod val="50000"/>
                  </a:prstClr>
                </a:solidFill>
                <a:latin typeface="ＭＳ 明朝" panose="02020609040205080304" pitchFamily="17" charset="-128"/>
                <a:ea typeface="ＭＳ 明朝" panose="02020609040205080304" pitchFamily="17" charset="-128"/>
              </a:rPr>
              <a:t>　　　　　　</a:t>
            </a:r>
            <a:r>
              <a:rPr kumimoji="1" lang="en-US" altLang="ja-JP" sz="1100" b="0" i="0" u="none" strike="noStrike" kern="1200" cap="none" spc="0" normalizeH="0" baseline="0" noProof="0" dirty="0">
                <a:ln>
                  <a:noFill/>
                </a:ln>
                <a:solidFill>
                  <a:prstClr val="white">
                    <a:lumMod val="50000"/>
                  </a:prstClr>
                </a:solidFill>
                <a:effectLst/>
                <a:uLnTx/>
                <a:uFillTx/>
                <a:latin typeface="ＭＳ 明朝" panose="02020609040205080304" pitchFamily="17" charset="-128"/>
                <a:ea typeface="ＭＳ 明朝" panose="02020609040205080304" pitchFamily="17" charset="-128"/>
                <a:cs typeface="+mn-cs"/>
              </a:rPr>
              <a:t>※</a:t>
            </a:r>
            <a:r>
              <a:rPr kumimoji="1" lang="ja-JP" altLang="en-US"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受講にあたっては、受講資格を確認させていただきます。</a:t>
            </a:r>
            <a:endParaRPr kumimoji="1" lang="en-US" altLang="ja-JP"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rgbClr val="E7E6E6">
                    <a:lumMod val="50000"/>
                  </a:srgbClr>
                </a:solidFill>
                <a:latin typeface="ＭＳ 明朝" panose="02020609040205080304" pitchFamily="17" charset="-128"/>
                <a:ea typeface="ＭＳ 明朝" panose="02020609040205080304" pitchFamily="17" charset="-128"/>
              </a:rPr>
              <a:t>　　　　　　</a:t>
            </a:r>
            <a:r>
              <a:rPr lang="en-US" altLang="ja-JP" sz="1100" dirty="0">
                <a:solidFill>
                  <a:srgbClr val="E7E6E6">
                    <a:lumMod val="50000"/>
                  </a:srgbClr>
                </a:solidFill>
                <a:latin typeface="ＭＳ 明朝" panose="02020609040205080304" pitchFamily="17" charset="-128"/>
                <a:ea typeface="ＭＳ 明朝" panose="02020609040205080304" pitchFamily="17" charset="-128"/>
              </a:rPr>
              <a:t>※</a:t>
            </a:r>
            <a:r>
              <a:rPr lang="ja-JP" altLang="en-US" sz="1100" dirty="0">
                <a:solidFill>
                  <a:srgbClr val="E7E6E6">
                    <a:lumMod val="50000"/>
                  </a:srgbClr>
                </a:solidFill>
                <a:latin typeface="ＭＳ 明朝" panose="02020609040205080304" pitchFamily="17" charset="-128"/>
                <a:ea typeface="ＭＳ 明朝" panose="02020609040205080304" pitchFamily="17" charset="-128"/>
              </a:rPr>
              <a:t>同一団体、組織、所属からの参加は３名程度とします。</a:t>
            </a:r>
            <a:endParaRPr lang="en-US" altLang="ja-JP" sz="1100" dirty="0">
              <a:solidFill>
                <a:srgbClr val="E7E6E6">
                  <a:lumMod val="50000"/>
                </a:srgbClr>
              </a:solidFill>
              <a:latin typeface="ＭＳ 明朝" panose="02020609040205080304" pitchFamily="17" charset="-128"/>
              <a:ea typeface="ＭＳ 明朝" panose="02020609040205080304" pitchFamily="17"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主　　催：大阪府、公益財団法人大阪産業局</a:t>
            </a:r>
            <a:endParaRPr kumimoji="1" lang="en-US" altLang="ja-JP"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endParaRP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受 講 料：無料</a:t>
            </a:r>
            <a:endParaRPr kumimoji="1" lang="en-US" altLang="ja-JP"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endParaRP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交 流 会：講義終了後、クリエイション・コア東大阪内で名刺交換等予定</a:t>
            </a:r>
            <a:endParaRPr kumimoji="1" lang="en-US" altLang="ja-JP"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endParaRP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募集人員、参加形式等</a:t>
            </a:r>
            <a:r>
              <a:rPr lang="ja-JP" altLang="en-US" sz="1100" dirty="0">
                <a:solidFill>
                  <a:srgbClr val="E7E6E6">
                    <a:lumMod val="50000"/>
                  </a:srgbClr>
                </a:solidFill>
                <a:latin typeface="ＭＳ 明朝" panose="02020609040205080304" pitchFamily="17" charset="-128"/>
                <a:ea typeface="ＭＳ 明朝" panose="02020609040205080304" pitchFamily="17" charset="-128"/>
              </a:rPr>
              <a:t>：</a:t>
            </a:r>
            <a:endParaRPr kumimoji="1" lang="en-US" altLang="ja-JP"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endParaRPr>
          </a:p>
          <a:p>
            <a:pPr marL="0" marR="0" lvl="1" algn="l" defTabSz="914400" rtl="0" eaLnBrk="1" fontAlgn="auto" latinLnBrk="0" hangingPunct="1">
              <a:lnSpc>
                <a:spcPct val="100000"/>
              </a:lnSpc>
              <a:spcBef>
                <a:spcPts val="0"/>
              </a:spcBef>
              <a:spcAft>
                <a:spcPts val="0"/>
              </a:spcAft>
              <a:buClrTx/>
              <a:buSzTx/>
              <a:tabLst/>
              <a:defRPr/>
            </a:pPr>
            <a:r>
              <a:rPr kumimoji="1" lang="ja-JP" altLang="en-US"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a:t>
            </a:r>
            <a:r>
              <a:rPr kumimoji="1" lang="en-US" altLang="ja-JP"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1</a:t>
            </a:r>
            <a:r>
              <a:rPr kumimoji="1" lang="ja-JP" altLang="en-US"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）研修生（通期参加者）</a:t>
            </a:r>
            <a:r>
              <a:rPr kumimoji="1" lang="en-US" altLang="ja-JP"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20</a:t>
            </a:r>
            <a:r>
              <a:rPr kumimoji="1" lang="ja-JP" altLang="en-US"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名程度</a:t>
            </a:r>
          </a:p>
          <a:p>
            <a:pPr marL="0" marR="0" lvl="1" algn="l" defTabSz="914400" rtl="0" eaLnBrk="1" fontAlgn="auto" latinLnBrk="0" hangingPunct="1">
              <a:lnSpc>
                <a:spcPct val="100000"/>
              </a:lnSpc>
              <a:spcBef>
                <a:spcPts val="0"/>
              </a:spcBef>
              <a:spcAft>
                <a:spcPts val="0"/>
              </a:spcAft>
              <a:buClrTx/>
              <a:buSzTx/>
              <a:tabLst/>
              <a:defRPr/>
            </a:pPr>
            <a:r>
              <a:rPr kumimoji="1" lang="ja-JP" altLang="en-US"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　　　集合形式・オンライン形式・オンデマンド形式での参加</a:t>
            </a:r>
          </a:p>
          <a:p>
            <a:pPr marL="0" marR="0" lvl="1" algn="l" defTabSz="914400" rtl="0" eaLnBrk="1" fontAlgn="auto" latinLnBrk="0" hangingPunct="1">
              <a:lnSpc>
                <a:spcPct val="100000"/>
              </a:lnSpc>
              <a:spcBef>
                <a:spcPts val="0"/>
              </a:spcBef>
              <a:spcAft>
                <a:spcPts val="0"/>
              </a:spcAft>
              <a:buClrTx/>
              <a:buSzTx/>
              <a:tabLst/>
              <a:defRPr/>
            </a:pPr>
            <a:r>
              <a:rPr kumimoji="1" lang="ja-JP" altLang="en-US"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a:t>
            </a:r>
            <a:r>
              <a:rPr kumimoji="1" lang="en-US" altLang="ja-JP"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2</a:t>
            </a:r>
            <a:r>
              <a:rPr kumimoji="1" lang="ja-JP" altLang="en-US"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）聴講生（一部参加者）各回</a:t>
            </a:r>
            <a:r>
              <a:rPr kumimoji="1" lang="en-US" altLang="ja-JP"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30</a:t>
            </a:r>
            <a:r>
              <a:rPr kumimoji="1" lang="ja-JP" altLang="en-US"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名程度</a:t>
            </a:r>
          </a:p>
          <a:p>
            <a:pPr marL="0" marR="0" lvl="1" algn="l" defTabSz="914400" rtl="0" eaLnBrk="1" fontAlgn="auto" latinLnBrk="0" hangingPunct="1">
              <a:lnSpc>
                <a:spcPct val="100000"/>
              </a:lnSpc>
              <a:spcBef>
                <a:spcPts val="0"/>
              </a:spcBef>
              <a:spcAft>
                <a:spcPts val="0"/>
              </a:spcAft>
              <a:buClrTx/>
              <a:buSzTx/>
              <a:tabLst/>
              <a:defRPr/>
            </a:pPr>
            <a:r>
              <a:rPr kumimoji="1" lang="ja-JP" altLang="en-US"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　　　オンライン形式・オンデマンド形式での参加</a:t>
            </a:r>
          </a:p>
          <a:p>
            <a:pPr marL="0" marR="0" lvl="1" algn="l" defTabSz="914400" rtl="0" eaLnBrk="1" fontAlgn="auto" latinLnBrk="0" hangingPunct="1">
              <a:lnSpc>
                <a:spcPct val="100000"/>
              </a:lnSpc>
              <a:spcBef>
                <a:spcPts val="0"/>
              </a:spcBef>
              <a:spcAft>
                <a:spcPts val="0"/>
              </a:spcAft>
              <a:buClrTx/>
              <a:buSzTx/>
              <a:tabLst/>
              <a:defRPr/>
            </a:pPr>
            <a:r>
              <a:rPr kumimoji="1" lang="ja-JP" altLang="en-US"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　</a:t>
            </a:r>
            <a:r>
              <a:rPr kumimoji="1" lang="en-US" altLang="ja-JP"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a:t>
            </a:r>
            <a:r>
              <a:rPr kumimoji="1" lang="ja-JP" altLang="en-US"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参加形式は各回ごとに選択していただきます。</a:t>
            </a:r>
          </a:p>
          <a:p>
            <a:pPr marL="0" marR="0" lvl="1" algn="l" defTabSz="914400" rtl="0" eaLnBrk="1" fontAlgn="auto" latinLnBrk="0" hangingPunct="1">
              <a:lnSpc>
                <a:spcPct val="100000"/>
              </a:lnSpc>
              <a:spcBef>
                <a:spcPts val="0"/>
              </a:spcBef>
              <a:spcAft>
                <a:spcPts val="0"/>
              </a:spcAft>
              <a:buClrTx/>
              <a:buSzTx/>
              <a:tabLst/>
              <a:defRPr/>
            </a:pPr>
            <a:r>
              <a:rPr kumimoji="1" lang="ja-JP" altLang="en-US"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　</a:t>
            </a:r>
            <a:r>
              <a:rPr kumimoji="1" lang="en-US" altLang="ja-JP"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a:t>
            </a:r>
            <a:r>
              <a:rPr kumimoji="1" lang="ja-JP" altLang="en-US"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オンライン形式での参加の場合、ワークショップ等一部のプログラムに</a:t>
            </a:r>
            <a:endParaRPr kumimoji="1" lang="en-US" altLang="ja-JP"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endParaRPr>
          </a:p>
          <a:p>
            <a:pPr marL="0" marR="0" lvl="1" algn="l" defTabSz="914400" rtl="0" eaLnBrk="1" fontAlgn="auto" latinLnBrk="0" hangingPunct="1">
              <a:lnSpc>
                <a:spcPct val="100000"/>
              </a:lnSpc>
              <a:spcBef>
                <a:spcPts val="0"/>
              </a:spcBef>
              <a:spcAft>
                <a:spcPts val="0"/>
              </a:spcAft>
              <a:buClrTx/>
              <a:buSzTx/>
              <a:tabLst/>
              <a:defRPr/>
            </a:pPr>
            <a:r>
              <a:rPr lang="ja-JP" altLang="en-US" sz="1100" dirty="0">
                <a:solidFill>
                  <a:srgbClr val="E7E6E6">
                    <a:lumMod val="50000"/>
                  </a:srgbClr>
                </a:solidFill>
                <a:latin typeface="ＭＳ 明朝" panose="02020609040205080304" pitchFamily="17" charset="-128"/>
                <a:ea typeface="ＭＳ 明朝" panose="02020609040205080304" pitchFamily="17" charset="-128"/>
              </a:rPr>
              <a:t>　</a:t>
            </a:r>
            <a:r>
              <a:rPr kumimoji="1" lang="ja-JP" altLang="en-US"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参加できない場合があります。</a:t>
            </a:r>
          </a:p>
          <a:p>
            <a:pPr marL="0" marR="0" lvl="1" algn="l" defTabSz="914400" rtl="0" eaLnBrk="1" fontAlgn="auto" latinLnBrk="0" hangingPunct="1">
              <a:lnSpc>
                <a:spcPct val="100000"/>
              </a:lnSpc>
              <a:spcBef>
                <a:spcPts val="0"/>
              </a:spcBef>
              <a:spcAft>
                <a:spcPts val="0"/>
              </a:spcAft>
              <a:buClrTx/>
              <a:buSzTx/>
              <a:tabLst/>
              <a:defRPr/>
            </a:pPr>
            <a:r>
              <a:rPr kumimoji="1" lang="ja-JP" altLang="en-US"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　</a:t>
            </a:r>
            <a:r>
              <a:rPr kumimoji="1" lang="en-US" altLang="ja-JP"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a:t>
            </a:r>
            <a:r>
              <a:rPr kumimoji="1" lang="ja-JP" altLang="en-US"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コロナ感染症の感染状況等により集合形式での開催を中止する場合があります。</a:t>
            </a:r>
            <a:endParaRPr kumimoji="1" lang="en-US" altLang="ja-JP"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endParaRPr>
          </a:p>
        </p:txBody>
      </p:sp>
      <p:cxnSp>
        <p:nvCxnSpPr>
          <p:cNvPr id="26" name="直線コネクタ 25"/>
          <p:cNvCxnSpPr/>
          <p:nvPr/>
        </p:nvCxnSpPr>
        <p:spPr>
          <a:xfrm flipH="1">
            <a:off x="276241" y="3325988"/>
            <a:ext cx="6215449"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8" name="テキスト ボックス 27"/>
          <p:cNvSpPr txBox="1"/>
          <p:nvPr/>
        </p:nvSpPr>
        <p:spPr>
          <a:xfrm>
            <a:off x="335998" y="2979555"/>
            <a:ext cx="1415772"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cs typeface="+mn-cs"/>
              </a:rPr>
              <a:t>▼研修の概要</a:t>
            </a:r>
          </a:p>
        </p:txBody>
      </p:sp>
      <p:cxnSp>
        <p:nvCxnSpPr>
          <p:cNvPr id="31" name="直線コネクタ 30"/>
          <p:cNvCxnSpPr/>
          <p:nvPr/>
        </p:nvCxnSpPr>
        <p:spPr>
          <a:xfrm flipH="1">
            <a:off x="333401" y="1684964"/>
            <a:ext cx="6215449"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2" name="テキスト ボックス 31"/>
          <p:cNvSpPr txBox="1"/>
          <p:nvPr/>
        </p:nvSpPr>
        <p:spPr>
          <a:xfrm>
            <a:off x="335998" y="1311573"/>
            <a:ext cx="1415772"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cs typeface="+mn-cs"/>
              </a:rPr>
              <a:t>▼研修の目的</a:t>
            </a:r>
          </a:p>
        </p:txBody>
      </p:sp>
      <p:cxnSp>
        <p:nvCxnSpPr>
          <p:cNvPr id="35" name="直線コネクタ 34"/>
          <p:cNvCxnSpPr/>
          <p:nvPr/>
        </p:nvCxnSpPr>
        <p:spPr>
          <a:xfrm flipH="1">
            <a:off x="337918" y="7035274"/>
            <a:ext cx="6215449"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2" name="テキスト ボックス 41"/>
          <p:cNvSpPr txBox="1"/>
          <p:nvPr/>
        </p:nvSpPr>
        <p:spPr>
          <a:xfrm>
            <a:off x="406629" y="6688096"/>
            <a:ext cx="5994061"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cs typeface="+mn-cs"/>
              </a:rPr>
              <a:t>▼プログラム　</a:t>
            </a:r>
            <a:r>
              <a:rPr kumimoji="1" lang="ja-JP" altLang="en-US" sz="12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cs typeface="+mn-cs"/>
              </a:rPr>
              <a:t>（詳細は裏面にて）</a:t>
            </a:r>
            <a:endParaRPr kumimoji="1" lang="ja-JP" altLang="en-US" sz="11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3" name="テキスト ボックス 42"/>
          <p:cNvSpPr txBox="1"/>
          <p:nvPr/>
        </p:nvSpPr>
        <p:spPr>
          <a:xfrm>
            <a:off x="267728" y="7085065"/>
            <a:ext cx="6488698" cy="430887"/>
          </a:xfrm>
          <a:prstGeom prst="rect">
            <a:avLst/>
          </a:prstGeom>
          <a:noFill/>
        </p:spPr>
        <p:txBody>
          <a:bodyPr wrap="square">
            <a:spAutoFit/>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1"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研修の詳細は「</a:t>
            </a:r>
            <a:r>
              <a:rPr kumimoji="1" lang="en-US" altLang="ja-JP" sz="1100" b="1"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https://www.m-osaka.com/jp/event/detail/003445.html</a:t>
            </a:r>
            <a:r>
              <a:rPr kumimoji="1" lang="ja-JP" altLang="en-US" sz="1100" b="1"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」に掲載します。</a:t>
            </a:r>
            <a:endParaRPr kumimoji="1" lang="en-US" altLang="ja-JP" sz="1100" b="1"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endParaRPr>
          </a:p>
          <a:p>
            <a:pPr marR="0" lvl="0" algn="l" defTabSz="914400" rtl="0" eaLnBrk="1" fontAlgn="auto" latinLnBrk="0" hangingPunct="1">
              <a:lnSpc>
                <a:spcPct val="100000"/>
              </a:lnSpc>
              <a:spcBef>
                <a:spcPts val="0"/>
              </a:spcBef>
              <a:spcAft>
                <a:spcPts val="0"/>
              </a:spcAft>
              <a:buClrTx/>
              <a:buSzTx/>
              <a:tabLst/>
              <a:defRPr/>
            </a:pPr>
            <a:r>
              <a:rPr kumimoji="1" lang="ja-JP" altLang="en-US" sz="1100" b="1"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　</a:t>
            </a:r>
            <a:r>
              <a:rPr kumimoji="1" lang="en-US" altLang="ja-JP" sz="1100" b="1"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a:t>
            </a:r>
            <a:r>
              <a:rPr kumimoji="1" lang="ja-JP" altLang="en-US" sz="1100" b="1"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講義内容が変更となる場合がありま</a:t>
            </a:r>
            <a:r>
              <a:rPr lang="ja-JP" altLang="en-US" sz="1100" b="1" dirty="0">
                <a:solidFill>
                  <a:srgbClr val="E7E6E6">
                    <a:lumMod val="50000"/>
                  </a:srgbClr>
                </a:solidFill>
                <a:latin typeface="ＭＳ 明朝" panose="02020609040205080304" pitchFamily="17" charset="-128"/>
                <a:ea typeface="ＭＳ 明朝" panose="02020609040205080304" pitchFamily="17" charset="-128"/>
              </a:rPr>
              <a:t>す</a:t>
            </a:r>
            <a:r>
              <a:rPr kumimoji="1" lang="ja-JP" altLang="en-US" sz="1100" b="1"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a:t>
            </a:r>
            <a:endParaRPr kumimoji="1" lang="en-US" altLang="ja-JP" sz="1100" b="1"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endParaRPr>
          </a:p>
        </p:txBody>
      </p:sp>
      <p:cxnSp>
        <p:nvCxnSpPr>
          <p:cNvPr id="19" name="直線コネクタ 18"/>
          <p:cNvCxnSpPr/>
          <p:nvPr/>
        </p:nvCxnSpPr>
        <p:spPr>
          <a:xfrm flipH="1">
            <a:off x="340216" y="7832894"/>
            <a:ext cx="6215449"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398098" y="7478581"/>
            <a:ext cx="1620957"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cs typeface="+mn-cs"/>
              </a:rPr>
              <a:t>▼修了証の交付</a:t>
            </a:r>
          </a:p>
        </p:txBody>
      </p:sp>
      <p:sp>
        <p:nvSpPr>
          <p:cNvPr id="21" name="テキスト ボックス 20"/>
          <p:cNvSpPr txBox="1"/>
          <p:nvPr/>
        </p:nvSpPr>
        <p:spPr>
          <a:xfrm>
            <a:off x="463780" y="7842909"/>
            <a:ext cx="6303399" cy="430887"/>
          </a:xfrm>
          <a:prstGeom prst="rect">
            <a:avLst/>
          </a:prstGeom>
          <a:noFill/>
        </p:spPr>
        <p:txBody>
          <a:bodyPr wrap="square">
            <a:spAutoFit/>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講義番号</a:t>
            </a:r>
            <a:r>
              <a:rPr kumimoji="1" lang="en-US" altLang="ja-JP"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11</a:t>
            </a:r>
            <a:r>
              <a:rPr kumimoji="1" lang="ja-JP" altLang="en-US"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a:t>
            </a:r>
            <a:r>
              <a:rPr kumimoji="1" lang="en-US" altLang="ja-JP"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14</a:t>
            </a:r>
            <a:r>
              <a:rPr kumimoji="1" lang="ja-JP" altLang="en-US"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、企業ヒアリング、成果発表の修了、及び前記を除く８講座を修了した者に</a:t>
            </a:r>
            <a:br>
              <a:rPr kumimoji="1" lang="en-US" altLang="ja-JP"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br>
            <a:r>
              <a:rPr kumimoji="1" lang="ja-JP" altLang="en-US"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対して修了証を交付します。</a:t>
            </a:r>
            <a:endParaRPr kumimoji="1" lang="en-US" altLang="ja-JP" sz="110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endParaRPr>
          </a:p>
        </p:txBody>
      </p:sp>
      <p:sp>
        <p:nvSpPr>
          <p:cNvPr id="22" name="テキスト ボックス 21"/>
          <p:cNvSpPr txBox="1"/>
          <p:nvPr/>
        </p:nvSpPr>
        <p:spPr>
          <a:xfrm>
            <a:off x="5663442" y="9647634"/>
            <a:ext cx="1194558" cy="253916"/>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作成：</a:t>
            </a:r>
            <a:r>
              <a:rPr kumimoji="1" lang="en-US" altLang="ja-JP" sz="105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2021</a:t>
            </a:r>
            <a:r>
              <a:rPr kumimoji="1" lang="ja-JP" altLang="en-US" sz="105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年</a:t>
            </a:r>
            <a:r>
              <a:rPr kumimoji="1" lang="en-US" altLang="ja-JP" sz="1050" b="0" i="0" u="none" strike="noStrike" kern="1200" cap="none" spc="0" normalizeH="0" baseline="0" noProof="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7</a:t>
            </a:r>
            <a:r>
              <a:rPr kumimoji="1" lang="ja-JP" altLang="en-US" sz="1050" b="0" i="0" u="none" strike="noStrike" kern="1200" cap="none" spc="0" normalizeH="0" baseline="0" noProof="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rPr>
              <a:t>月</a:t>
            </a:r>
            <a:endParaRPr kumimoji="1" lang="ja-JP" altLang="en-US" sz="1050" b="0" i="0" u="none" strike="noStrike" kern="1200" cap="none" spc="0" normalizeH="0" baseline="0" noProof="0" dirty="0">
              <a:ln>
                <a:noFill/>
              </a:ln>
              <a:solidFill>
                <a:srgbClr val="E7E6E6">
                  <a:lumMod val="50000"/>
                </a:srgbClr>
              </a:solidFill>
              <a:effectLst/>
              <a:uLnTx/>
              <a:uFillTx/>
              <a:latin typeface="ＭＳ 明朝" panose="02020609040205080304" pitchFamily="17" charset="-128"/>
              <a:ea typeface="ＭＳ 明朝" panose="02020609040205080304" pitchFamily="17" charset="-128"/>
              <a:cs typeface="+mn-cs"/>
            </a:endParaRPr>
          </a:p>
        </p:txBody>
      </p:sp>
      <p:pic>
        <p:nvPicPr>
          <p:cNvPr id="24" name="図 2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41825" y="362850"/>
            <a:ext cx="1116441" cy="321857"/>
          </a:xfrm>
          <a:prstGeom prst="rect">
            <a:avLst/>
          </a:prstGeom>
        </p:spPr>
      </p:pic>
      <p:pic>
        <p:nvPicPr>
          <p:cNvPr id="2" name="図 1">
            <a:extLst>
              <a:ext uri="{FF2B5EF4-FFF2-40B4-BE49-F238E27FC236}">
                <a16:creationId xmlns:a16="http://schemas.microsoft.com/office/drawing/2014/main" id="{C81DAFA6-F0E8-48C3-BF85-A59EAD606417}"/>
              </a:ext>
            </a:extLst>
          </p:cNvPr>
          <p:cNvPicPr>
            <a:picLocks noChangeAspect="1"/>
          </p:cNvPicPr>
          <p:nvPr/>
        </p:nvPicPr>
        <p:blipFill>
          <a:blip r:embed="rId3"/>
          <a:stretch>
            <a:fillRect/>
          </a:stretch>
        </p:blipFill>
        <p:spPr>
          <a:xfrm>
            <a:off x="0" y="8209"/>
            <a:ext cx="2472324" cy="606338"/>
          </a:xfrm>
          <a:prstGeom prst="rect">
            <a:avLst/>
          </a:prstGeom>
        </p:spPr>
      </p:pic>
      <p:cxnSp>
        <p:nvCxnSpPr>
          <p:cNvPr id="33" name="直線コネクタ 32">
            <a:extLst>
              <a:ext uri="{FF2B5EF4-FFF2-40B4-BE49-F238E27FC236}">
                <a16:creationId xmlns:a16="http://schemas.microsoft.com/office/drawing/2014/main" id="{2D14D6FB-DC05-4B8E-A777-E57A8ACC48A4}"/>
              </a:ext>
            </a:extLst>
          </p:cNvPr>
          <p:cNvCxnSpPr/>
          <p:nvPr/>
        </p:nvCxnSpPr>
        <p:spPr>
          <a:xfrm flipH="1">
            <a:off x="248053" y="8520862"/>
            <a:ext cx="6215449"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4" name="テキスト ボックス 33">
            <a:extLst>
              <a:ext uri="{FF2B5EF4-FFF2-40B4-BE49-F238E27FC236}">
                <a16:creationId xmlns:a16="http://schemas.microsoft.com/office/drawing/2014/main" id="{F71D9B71-6B87-4A67-AFC2-DFF95B0D13B0}"/>
              </a:ext>
            </a:extLst>
          </p:cNvPr>
          <p:cNvSpPr txBox="1"/>
          <p:nvPr/>
        </p:nvSpPr>
        <p:spPr>
          <a:xfrm>
            <a:off x="305935" y="8166549"/>
            <a:ext cx="2236510"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cs typeface="+mn-cs"/>
              </a:rPr>
              <a:t>▼過去参加者からの声</a:t>
            </a:r>
          </a:p>
        </p:txBody>
      </p:sp>
      <p:sp>
        <p:nvSpPr>
          <p:cNvPr id="37" name="テキスト ボックス 36">
            <a:extLst>
              <a:ext uri="{FF2B5EF4-FFF2-40B4-BE49-F238E27FC236}">
                <a16:creationId xmlns:a16="http://schemas.microsoft.com/office/drawing/2014/main" id="{B144F53E-A94E-43E8-A9EF-1E4BC0E849FD}"/>
              </a:ext>
            </a:extLst>
          </p:cNvPr>
          <p:cNvSpPr txBox="1"/>
          <p:nvPr/>
        </p:nvSpPr>
        <p:spPr>
          <a:xfrm>
            <a:off x="228398" y="8536622"/>
            <a:ext cx="6235104" cy="1107996"/>
          </a:xfrm>
          <a:prstGeom prst="rect">
            <a:avLst/>
          </a:prstGeom>
          <a:noFill/>
          <a:ln>
            <a:noFill/>
          </a:ln>
        </p:spPr>
        <p:txBody>
          <a:bodyPr wrap="square">
            <a:spAutoFit/>
          </a:bodyPr>
          <a:lstStyle/>
          <a:p>
            <a:pPr marL="0" marR="0" lvl="0" indent="0" algn="l" defTabSz="914400" rtl="0" eaLnBrk="1" fontAlgn="auto" latinLnBrk="0" hangingPunct="1">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・地域活性化にあたりＥＧ的手法の活用が有効であると感じた。</a:t>
            </a:r>
            <a:endParaRPr kumimoji="1" lang="en-US" altLang="ja-JP" sz="1100" b="0" i="0"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endParaRPr>
          </a:p>
          <a:p>
            <a:pPr marL="0" marR="0" lvl="0" indent="0" algn="l" defTabSz="914400" rtl="0" eaLnBrk="1" fontAlgn="auto" latinLnBrk="0" hangingPunct="1">
              <a:spcBef>
                <a:spcPts val="0"/>
              </a:spcBef>
              <a:spcAft>
                <a:spcPts val="0"/>
              </a:spcAft>
              <a:buClrTx/>
              <a:buSzTx/>
              <a:buFontTx/>
              <a:buNone/>
              <a:tabLst/>
              <a:defRPr/>
            </a:pPr>
            <a:r>
              <a:rPr lang="ja-JP" altLang="en-US" sz="1100" dirty="0">
                <a:solidFill>
                  <a:schemeClr val="bg1">
                    <a:lumMod val="50000"/>
                  </a:schemeClr>
                </a:solidFill>
                <a:latin typeface="ＭＳ 明朝" panose="02020609040205080304" pitchFamily="17" charset="-128"/>
                <a:ea typeface="ＭＳ 明朝" panose="02020609040205080304" pitchFamily="17" charset="-128"/>
              </a:rPr>
              <a:t>・顔の見えるつながりが大切であることを改めて気づかされた。</a:t>
            </a:r>
            <a:endParaRPr lang="en-US" altLang="ja-JP" sz="1100" dirty="0">
              <a:solidFill>
                <a:schemeClr val="bg1">
                  <a:lumMod val="50000"/>
                </a:schemeClr>
              </a:solidFill>
              <a:latin typeface="ＭＳ 明朝" panose="02020609040205080304" pitchFamily="17" charset="-128"/>
              <a:ea typeface="ＭＳ 明朝" panose="02020609040205080304" pitchFamily="17" charset="-128"/>
            </a:endParaRPr>
          </a:p>
          <a:p>
            <a:pPr marL="0" marR="0" lvl="0" indent="0" algn="l" defTabSz="914400" rtl="0" eaLnBrk="1" fontAlgn="auto" latinLnBrk="0" hangingPunct="1">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・地域支援機関との連携を深めていきたいと思った。</a:t>
            </a:r>
            <a:endParaRPr kumimoji="1" lang="en-US" altLang="ja-JP" sz="1100" b="0" i="0"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endParaRPr>
          </a:p>
          <a:p>
            <a:pPr marL="0" marR="0" lvl="0" indent="0" algn="l" defTabSz="914400" rtl="0" eaLnBrk="1" fontAlgn="auto" latinLnBrk="0" hangingPunct="1">
              <a:spcBef>
                <a:spcPts val="0"/>
              </a:spcBef>
              <a:spcAft>
                <a:spcPts val="0"/>
              </a:spcAft>
              <a:buClrTx/>
              <a:buSzTx/>
              <a:buFontTx/>
              <a:buNone/>
              <a:tabLst/>
              <a:defRPr/>
            </a:pPr>
            <a:r>
              <a:rPr lang="ja-JP" altLang="en-US" sz="1100" dirty="0">
                <a:solidFill>
                  <a:schemeClr val="bg1">
                    <a:lumMod val="50000"/>
                  </a:schemeClr>
                </a:solidFill>
                <a:latin typeface="ＭＳ 明朝" panose="02020609040205080304" pitchFamily="17" charset="-128"/>
                <a:ea typeface="ＭＳ 明朝" panose="02020609040205080304" pitchFamily="17" charset="-128"/>
              </a:rPr>
              <a:t>・支援機関の一員として目指すべき目標と課題が明確になった。</a:t>
            </a:r>
            <a:endParaRPr lang="en-US" altLang="ja-JP" sz="1100" dirty="0">
              <a:solidFill>
                <a:schemeClr val="bg1">
                  <a:lumMod val="50000"/>
                </a:schemeClr>
              </a:solidFill>
              <a:latin typeface="ＭＳ 明朝" panose="02020609040205080304" pitchFamily="17" charset="-128"/>
              <a:ea typeface="ＭＳ 明朝" panose="02020609040205080304" pitchFamily="17" charset="-128"/>
            </a:endParaRPr>
          </a:p>
          <a:p>
            <a:pPr marL="0" marR="0" lvl="0" indent="0" algn="l" defTabSz="914400" rtl="0" eaLnBrk="1" fontAlgn="auto" latinLnBrk="0" hangingPunct="1">
              <a:spcBef>
                <a:spcPts val="0"/>
              </a:spcBef>
              <a:spcAft>
                <a:spcPts val="0"/>
              </a:spcAft>
              <a:buClrTx/>
              <a:buSzTx/>
              <a:buFontTx/>
              <a:buNone/>
              <a:tabLst/>
              <a:defRPr/>
            </a:pPr>
            <a:r>
              <a:rPr lang="ja-JP" altLang="en-US" sz="1100" dirty="0">
                <a:solidFill>
                  <a:schemeClr val="bg1">
                    <a:lumMod val="50000"/>
                  </a:schemeClr>
                </a:solidFill>
                <a:latin typeface="ＭＳ 明朝" panose="02020609040205080304" pitchFamily="17" charset="-128"/>
                <a:ea typeface="ＭＳ 明朝" panose="02020609040205080304" pitchFamily="17" charset="-128"/>
              </a:rPr>
              <a:t>例</a:t>
            </a:r>
            <a:r>
              <a:rPr kumimoji="1" lang="ja-JP" altLang="en-US" sz="1100" b="0" i="0"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年、約</a:t>
            </a:r>
            <a:r>
              <a:rPr kumimoji="1" lang="en-US" altLang="ja-JP" sz="1100" b="0" i="0"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20</a:t>
            </a:r>
            <a:r>
              <a:rPr kumimoji="1" lang="ja-JP" altLang="en-US" sz="1100" b="0" i="0"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名が修了。修了生のうち、９割を超える人が「現在の業務に役立っている」と回答。</a:t>
            </a:r>
            <a:endParaRPr kumimoji="1" lang="en-US" altLang="ja-JP" sz="1100" b="0" i="0"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endParaRPr>
          </a:p>
          <a:p>
            <a:pPr marL="0" marR="0" lvl="0" indent="0" algn="l" defTabSz="914400" rtl="0" eaLnBrk="1" fontAlgn="auto" latinLnBrk="0" hangingPunct="1">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rPr>
              <a:t>修了生同士がつながって様々な方面で実践が始まっています！！</a:t>
            </a:r>
            <a:endParaRPr kumimoji="1" lang="en-US" altLang="ja-JP" sz="1100" b="0" i="0" u="none" strike="noStrike" kern="1200" cap="none" spc="0" normalizeH="0" baseline="0" noProof="0" dirty="0">
              <a:ln>
                <a:noFill/>
              </a:ln>
              <a:solidFill>
                <a:schemeClr val="bg1">
                  <a:lumMod val="50000"/>
                </a:schemeClr>
              </a:solidFill>
              <a:effectLst/>
              <a:uLnTx/>
              <a:uFillTx/>
              <a:latin typeface="ＭＳ 明朝" panose="02020609040205080304" pitchFamily="17" charset="-128"/>
              <a:ea typeface="ＭＳ 明朝" panose="02020609040205080304" pitchFamily="17" charset="-128"/>
            </a:endParaRPr>
          </a:p>
        </p:txBody>
      </p:sp>
      <p:pic>
        <p:nvPicPr>
          <p:cNvPr id="5" name="図 4">
            <a:extLst>
              <a:ext uri="{FF2B5EF4-FFF2-40B4-BE49-F238E27FC236}">
                <a16:creationId xmlns:a16="http://schemas.microsoft.com/office/drawing/2014/main" id="{C6FB8F39-09B9-42D6-9DB8-EC0849BF3FA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5121" y="322716"/>
            <a:ext cx="1271783" cy="402127"/>
          </a:xfrm>
          <a:prstGeom prst="rect">
            <a:avLst/>
          </a:prstGeom>
        </p:spPr>
      </p:pic>
      <p:sp>
        <p:nvSpPr>
          <p:cNvPr id="10" name="テキスト ボックス 9">
            <a:extLst>
              <a:ext uri="{FF2B5EF4-FFF2-40B4-BE49-F238E27FC236}">
                <a16:creationId xmlns:a16="http://schemas.microsoft.com/office/drawing/2014/main" id="{FF9AFD60-843E-4262-A771-9E3C1C2379F8}"/>
              </a:ext>
            </a:extLst>
          </p:cNvPr>
          <p:cNvSpPr txBox="1"/>
          <p:nvPr/>
        </p:nvSpPr>
        <p:spPr>
          <a:xfrm>
            <a:off x="5086904" y="223922"/>
            <a:ext cx="504513" cy="533393"/>
          </a:xfrm>
          <a:prstGeom prst="rect">
            <a:avLst/>
          </a:prstGeom>
          <a:noFill/>
          <a:ln>
            <a:noFill/>
          </a:ln>
        </p:spPr>
        <p:txBody>
          <a:bodyPr wrap="square" rtlCol="0">
            <a:spAutoFit/>
          </a:bodyPr>
          <a:lstStyle/>
          <a:p>
            <a:r>
              <a:rPr kumimoji="1" lang="en-US" altLang="ja-JP" sz="2800" b="1" dirty="0">
                <a:solidFill>
                  <a:srgbClr val="00B050"/>
                </a:solidFill>
                <a:latin typeface="HG丸ｺﾞｼｯｸM-PRO" panose="020F0600000000000000" pitchFamily="50" charset="-128"/>
                <a:ea typeface="HG丸ｺﾞｼｯｸM-PRO" panose="020F0600000000000000" pitchFamily="50" charset="-128"/>
              </a:rPr>
              <a:t>×</a:t>
            </a:r>
            <a:endParaRPr kumimoji="1" lang="ja-JP" altLang="en-US" sz="2800" b="1" dirty="0">
              <a:solidFill>
                <a:srgbClr val="00B05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789132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6858000" cy="148103"/>
          </a:xfrm>
          <a:prstGeom prst="rect">
            <a:avLst/>
          </a:prstGeom>
          <a:solidFill>
            <a:srgbClr val="0098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cxnSp>
        <p:nvCxnSpPr>
          <p:cNvPr id="8" name="直線コネクタ 7"/>
          <p:cNvCxnSpPr/>
          <p:nvPr/>
        </p:nvCxnSpPr>
        <p:spPr>
          <a:xfrm flipH="1">
            <a:off x="415017" y="557469"/>
            <a:ext cx="6215449"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 name="テキスト ボックス 2"/>
          <p:cNvSpPr txBox="1"/>
          <p:nvPr/>
        </p:nvSpPr>
        <p:spPr>
          <a:xfrm>
            <a:off x="415016" y="79215"/>
            <a:ext cx="621105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cs typeface="+mn-cs"/>
              </a:rPr>
              <a:t>▼令和３年度　講義／講師紹介／日程（予定）</a:t>
            </a:r>
          </a:p>
        </p:txBody>
      </p:sp>
      <p:cxnSp>
        <p:nvCxnSpPr>
          <p:cNvPr id="13" name="直線コネクタ 12"/>
          <p:cNvCxnSpPr/>
          <p:nvPr/>
        </p:nvCxnSpPr>
        <p:spPr>
          <a:xfrm flipH="1">
            <a:off x="415016" y="7299500"/>
            <a:ext cx="6215449"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415016" y="6968817"/>
            <a:ext cx="621105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cs typeface="+mn-cs"/>
              </a:rPr>
              <a:t>▼受講申し込み</a:t>
            </a:r>
            <a:endParaRPr kumimoji="1" lang="ja-JP" altLang="en-US" sz="105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 name="正方形/長方形 3"/>
          <p:cNvSpPr/>
          <p:nvPr/>
        </p:nvSpPr>
        <p:spPr>
          <a:xfrm>
            <a:off x="378440" y="7268523"/>
            <a:ext cx="6411974" cy="138499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rgbClr val="E7E6E6">
                    <a:lumMod val="50000"/>
                  </a:srgbClr>
                </a:solidFill>
                <a:latin typeface="HG丸ｺﾞｼｯｸM-PRO" panose="020F0600000000000000" pitchFamily="50" charset="-128"/>
                <a:ea typeface="HG丸ｺﾞｼｯｸM-PRO" panose="020F0600000000000000" pitchFamily="50" charset="-128"/>
              </a:rPr>
              <a:t>下記大阪産業局アンケート</a:t>
            </a:r>
            <a:r>
              <a:rPr lang="en-US" altLang="ja-JP" sz="1400" dirty="0">
                <a:solidFill>
                  <a:srgbClr val="E7E6E6">
                    <a:lumMod val="50000"/>
                  </a:srgbClr>
                </a:solidFill>
                <a:latin typeface="HG丸ｺﾞｼｯｸM-PRO" panose="020F0600000000000000" pitchFamily="50" charset="-128"/>
                <a:ea typeface="HG丸ｺﾞｼｯｸM-PRO" panose="020F0600000000000000" pitchFamily="50" charset="-128"/>
              </a:rPr>
              <a:t>Web</a:t>
            </a:r>
            <a:r>
              <a:rPr lang="ja-JP" altLang="en-US" sz="1400" dirty="0">
                <a:solidFill>
                  <a:srgbClr val="E7E6E6">
                    <a:lumMod val="50000"/>
                  </a:srgbClr>
                </a:solidFill>
                <a:latin typeface="HG丸ｺﾞｼｯｸM-PRO" panose="020F0600000000000000" pitchFamily="50" charset="-128"/>
                <a:ea typeface="HG丸ｺﾞｼｯｸM-PRO" panose="020F0600000000000000" pitchFamily="50" charset="-128"/>
              </a:rPr>
              <a:t>ページより申込み</a:t>
            </a:r>
            <a:endParaRPr lang="en-US" altLang="ja-JP" sz="1400" dirty="0">
              <a:solidFill>
                <a:srgbClr val="E7E6E6">
                  <a:lumMod val="50000"/>
                </a:srgbClr>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u="sng" dirty="0">
                <a:solidFill>
                  <a:schemeClr val="bg1">
                    <a:lumMod val="50000"/>
                  </a:schemeClr>
                </a:solidFill>
                <a:latin typeface="HG丸ｺﾞｼｯｸM-PRO" panose="020F0600000000000000" pitchFamily="50" charset="-128"/>
                <a:ea typeface="HG丸ｺﾞｼｯｸM-PRO" panose="020F0600000000000000" pitchFamily="50" charset="-128"/>
                <a:hlinkClick r:id="rId2"/>
              </a:rPr>
              <a:t>https://www.sansokan.jp/enquete/?H_ENQ_NO=34430</a:t>
            </a:r>
            <a:endParaRPr lang="en-US" altLang="ja-JP" sz="1400" u="sng" dirty="0">
              <a:solidFill>
                <a:schemeClr val="bg1">
                  <a:lumMod val="50000"/>
                </a:schemeClr>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sng" strike="noStrike" kern="1200" cap="none" spc="0" normalizeH="0" baseline="0" noProof="0" dirty="0">
                <a:ln>
                  <a:noFill/>
                </a:ln>
                <a:solidFill>
                  <a:schemeClr val="bg1">
                    <a:lumMod val="50000"/>
                  </a:schemeClr>
                </a:solidFill>
                <a:effectLst/>
                <a:uLnTx/>
                <a:uFillTx/>
                <a:latin typeface="HG丸ｺﾞｼｯｸM-PRO" panose="020F0600000000000000" pitchFamily="50" charset="-128"/>
                <a:ea typeface="HG丸ｺﾞｼｯｸM-PRO" panose="020F0600000000000000" pitchFamily="50" charset="-128"/>
              </a:rPr>
              <a:t>【</a:t>
            </a:r>
            <a:r>
              <a:rPr kumimoji="1" lang="ja-JP" altLang="en-US" sz="1400" b="0" i="0" u="sng" strike="noStrike" kern="1200" cap="none" spc="0" normalizeH="0" baseline="0" noProof="0" dirty="0">
                <a:ln>
                  <a:noFill/>
                </a:ln>
                <a:solidFill>
                  <a:schemeClr val="bg1">
                    <a:lumMod val="50000"/>
                  </a:schemeClr>
                </a:solidFill>
                <a:effectLst/>
                <a:uLnTx/>
                <a:uFillTx/>
                <a:latin typeface="HG丸ｺﾞｼｯｸM-PRO" panose="020F0600000000000000" pitchFamily="50" charset="-128"/>
                <a:ea typeface="HG丸ｺﾞｼｯｸM-PRO" panose="020F0600000000000000" pitchFamily="50" charset="-128"/>
              </a:rPr>
              <a:t>問い合わせ先</a:t>
            </a:r>
            <a:r>
              <a:rPr kumimoji="1" lang="en-US" altLang="ja-JP" sz="1400" b="0" i="0" u="sng" strike="noStrike" kern="1200" cap="none" spc="0" normalizeH="0" baseline="0" noProof="0" dirty="0">
                <a:ln>
                  <a:noFill/>
                </a:ln>
                <a:solidFill>
                  <a:schemeClr val="bg1">
                    <a:lumMod val="50000"/>
                  </a:schemeClr>
                </a:solidFill>
                <a:effectLst/>
                <a:uLnTx/>
                <a:uFillTx/>
                <a:latin typeface="HG丸ｺﾞｼｯｸM-PRO" panose="020F0600000000000000" pitchFamily="50" charset="-128"/>
                <a:ea typeface="HG丸ｺﾞｼｯｸM-PRO" panose="020F0600000000000000"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EG</a:t>
            </a:r>
            <a:r>
              <a:rPr kumimoji="1" lang="ja-JP" altLang="en-US" sz="14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おおさか事務局（公益財団法人大阪産業局ＭＯＢＩＯ事業部　千田あて）</a:t>
            </a:r>
            <a:endParaRPr kumimoji="1" lang="en-US" altLang="ja-JP" sz="14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srgbClr val="E7E6E6">
                    <a:lumMod val="50000"/>
                  </a:srgbClr>
                </a:solidFill>
                <a:latin typeface="HG丸ｺﾞｼｯｸM-PRO" panose="020F0600000000000000" pitchFamily="50" charset="-128"/>
                <a:ea typeface="HG丸ｺﾞｼｯｸM-PRO" panose="020F0600000000000000" pitchFamily="50" charset="-128"/>
              </a:rPr>
              <a:t>TEL</a:t>
            </a:r>
            <a:r>
              <a:rPr lang="ja-JP" altLang="en-US" sz="1400" dirty="0">
                <a:solidFill>
                  <a:srgbClr val="E7E6E6">
                    <a:lumMod val="50000"/>
                  </a:srgbClr>
                </a:solidFill>
                <a:latin typeface="HG丸ｺﾞｼｯｸM-PRO" panose="020F0600000000000000" pitchFamily="50" charset="-128"/>
                <a:ea typeface="HG丸ｺﾞｼｯｸM-PRO" panose="020F0600000000000000" pitchFamily="50" charset="-128"/>
              </a:rPr>
              <a:t>　　：</a:t>
            </a:r>
            <a:r>
              <a:rPr lang="en-US" altLang="ja-JP" sz="1400" dirty="0">
                <a:solidFill>
                  <a:srgbClr val="E7E6E6">
                    <a:lumMod val="50000"/>
                  </a:srgbClr>
                </a:solidFill>
                <a:latin typeface="HG丸ｺﾞｼｯｸM-PRO" panose="020F0600000000000000" pitchFamily="50" charset="-128"/>
                <a:ea typeface="HG丸ｺﾞｼｯｸM-PRO" panose="020F0600000000000000" pitchFamily="50" charset="-128"/>
              </a:rPr>
              <a:t>06-6748-1052</a:t>
            </a:r>
            <a:r>
              <a:rPr kumimoji="1" lang="ja-JP" altLang="en-US" sz="14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　　　</a:t>
            </a:r>
            <a:endParaRPr kumimoji="1" lang="en-US" altLang="ja-JP" sz="14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ＭＡＩＬ：</a:t>
            </a:r>
            <a:r>
              <a:rPr kumimoji="1" lang="en-US" altLang="ja-JP" sz="14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rPr>
              <a:t>mobio_gijyutsu@obda.or.jp</a:t>
            </a:r>
            <a:endParaRPr kumimoji="1" lang="ja-JP" altLang="en-US" sz="1400" b="0" i="0" u="none" strike="noStrike" kern="1200" cap="none" spc="0" normalizeH="0" baseline="0" noProof="0" dirty="0">
              <a:ln>
                <a:noFill/>
              </a:ln>
              <a:solidFill>
                <a:srgbClr val="E7E6E6">
                  <a:lumMod val="50000"/>
                </a:srgbClr>
              </a:solidFill>
              <a:effectLst/>
              <a:uLnTx/>
              <a:uFillTx/>
              <a:latin typeface="HG丸ｺﾞｼｯｸM-PRO" panose="020F0600000000000000" pitchFamily="50" charset="-128"/>
              <a:ea typeface="HG丸ｺﾞｼｯｸM-PRO" panose="020F0600000000000000" pitchFamily="50" charset="-128"/>
            </a:endParaRPr>
          </a:p>
        </p:txBody>
      </p:sp>
      <p:sp>
        <p:nvSpPr>
          <p:cNvPr id="2" name="テキスト ボックス 1"/>
          <p:cNvSpPr txBox="1"/>
          <p:nvPr/>
        </p:nvSpPr>
        <p:spPr>
          <a:xfrm>
            <a:off x="2282743" y="6830669"/>
            <a:ext cx="4419600" cy="215444"/>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white">
                    <a:lumMod val="50000"/>
                  </a:prstClr>
                </a:solidFill>
                <a:effectLst/>
                <a:uLnTx/>
                <a:uFillTx/>
                <a:latin typeface="HG丸ｺﾞｼｯｸM-PRO" panose="020F0600000000000000" pitchFamily="50" charset="-128"/>
                <a:ea typeface="HG丸ｺﾞｼｯｸM-PRO" panose="020F0600000000000000" pitchFamily="50" charset="-128"/>
                <a:cs typeface="+mn-cs"/>
              </a:rPr>
              <a:t>（注）実施場所は、通常</a:t>
            </a:r>
            <a:r>
              <a:rPr kumimoji="1" lang="en-US" altLang="ja-JP" sz="800" b="0" i="0" u="none" strike="noStrike" kern="1200" cap="none" spc="0" normalizeH="0" baseline="0" noProof="0" dirty="0">
                <a:ln>
                  <a:noFill/>
                </a:ln>
                <a:solidFill>
                  <a:prstClr val="white">
                    <a:lumMod val="50000"/>
                  </a:prstClr>
                </a:solidFill>
                <a:effectLst/>
                <a:uLnTx/>
                <a:uFillTx/>
                <a:latin typeface="HG丸ｺﾞｼｯｸM-PRO" panose="020F0600000000000000" pitchFamily="50" charset="-128"/>
                <a:ea typeface="HG丸ｺﾞｼｯｸM-PRO" panose="020F0600000000000000" pitchFamily="50" charset="-128"/>
                <a:cs typeface="+mn-cs"/>
              </a:rPr>
              <a:t>MOBIO</a:t>
            </a:r>
            <a:r>
              <a:rPr kumimoji="1" lang="ja-JP" altLang="en-US" sz="800" b="0" i="0" u="none" strike="noStrike" kern="1200" cap="none" spc="0" normalizeH="0" baseline="0" noProof="0" dirty="0">
                <a:ln>
                  <a:noFill/>
                </a:ln>
                <a:solidFill>
                  <a:prstClr val="white">
                    <a:lumMod val="50000"/>
                  </a:prstClr>
                </a:solidFill>
                <a:effectLst/>
                <a:uLnTx/>
                <a:uFillTx/>
                <a:latin typeface="HG丸ｺﾞｼｯｸM-PRO" panose="020F0600000000000000" pitchFamily="50" charset="-128"/>
                <a:ea typeface="HG丸ｺﾞｼｯｸM-PRO" panose="020F0600000000000000" pitchFamily="50" charset="-128"/>
                <a:cs typeface="+mn-cs"/>
              </a:rPr>
              <a:t>（クリエイション・コア東大阪南館）です。</a:t>
            </a:r>
            <a:endParaRPr kumimoji="1" lang="en-US" altLang="ja-JP" sz="800" b="0" i="0" u="none" strike="noStrike" kern="1200" cap="none" spc="0" normalizeH="0" baseline="0" noProof="0" dirty="0">
              <a:ln>
                <a:noFill/>
              </a:ln>
              <a:solidFill>
                <a:prstClr val="white">
                  <a:lumMod val="50000"/>
                </a:prstClr>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8" name="テキスト ボックス 17"/>
          <p:cNvSpPr txBox="1"/>
          <p:nvPr/>
        </p:nvSpPr>
        <p:spPr>
          <a:xfrm>
            <a:off x="447787" y="6802374"/>
            <a:ext cx="1917672" cy="230832"/>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white">
                    <a:lumMod val="50000"/>
                  </a:prstClr>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900" b="0" i="0" u="none" strike="noStrike" kern="1200" cap="none" spc="0" normalizeH="0" baseline="0" noProof="0" dirty="0">
                <a:ln>
                  <a:noFill/>
                </a:ln>
                <a:solidFill>
                  <a:prstClr val="white">
                    <a:lumMod val="50000"/>
                  </a:prstClr>
                </a:solidFill>
                <a:effectLst/>
                <a:uLnTx/>
                <a:uFillTx/>
                <a:latin typeface="HG丸ｺﾞｼｯｸM-PRO" panose="020F0600000000000000" pitchFamily="50" charset="-128"/>
                <a:ea typeface="HG丸ｺﾞｼｯｸM-PRO" panose="020F0600000000000000" pitchFamily="50" charset="-128"/>
                <a:cs typeface="+mn-cs"/>
              </a:rPr>
              <a:t>は研修生（通期参加者）を優先</a:t>
            </a:r>
          </a:p>
        </p:txBody>
      </p:sp>
      <p:graphicFrame>
        <p:nvGraphicFramePr>
          <p:cNvPr id="12" name="表 11">
            <a:extLst>
              <a:ext uri="{FF2B5EF4-FFF2-40B4-BE49-F238E27FC236}">
                <a16:creationId xmlns:a16="http://schemas.microsoft.com/office/drawing/2014/main" id="{740D264A-092D-466C-B608-A322864A60A9}"/>
              </a:ext>
            </a:extLst>
          </p:cNvPr>
          <p:cNvGraphicFramePr>
            <a:graphicFrameLocks noGrp="1"/>
          </p:cNvGraphicFramePr>
          <p:nvPr>
            <p:extLst>
              <p:ext uri="{D42A27DB-BD31-4B8C-83A1-F6EECF244321}">
                <p14:modId xmlns:p14="http://schemas.microsoft.com/office/powerpoint/2010/main" val="595931660"/>
              </p:ext>
            </p:extLst>
          </p:nvPr>
        </p:nvGraphicFramePr>
        <p:xfrm>
          <a:off x="427588" y="590766"/>
          <a:ext cx="6198488" cy="6107214"/>
        </p:xfrm>
        <a:graphic>
          <a:graphicData uri="http://schemas.openxmlformats.org/drawingml/2006/table">
            <a:tbl>
              <a:tblPr firstRow="1" firstCol="1" bandRow="1">
                <a:tableStyleId>{93296810-A885-4BE3-A3E7-6D5BEEA58F35}</a:tableStyleId>
              </a:tblPr>
              <a:tblGrid>
                <a:gridCol w="907726">
                  <a:extLst>
                    <a:ext uri="{9D8B030D-6E8A-4147-A177-3AD203B41FA5}">
                      <a16:colId xmlns:a16="http://schemas.microsoft.com/office/drawing/2014/main" val="20000"/>
                    </a:ext>
                  </a:extLst>
                </a:gridCol>
                <a:gridCol w="406400">
                  <a:extLst>
                    <a:ext uri="{9D8B030D-6E8A-4147-A177-3AD203B41FA5}">
                      <a16:colId xmlns:a16="http://schemas.microsoft.com/office/drawing/2014/main" val="20001"/>
                    </a:ext>
                  </a:extLst>
                </a:gridCol>
                <a:gridCol w="1939229">
                  <a:extLst>
                    <a:ext uri="{9D8B030D-6E8A-4147-A177-3AD203B41FA5}">
                      <a16:colId xmlns:a16="http://schemas.microsoft.com/office/drawing/2014/main" val="20002"/>
                    </a:ext>
                  </a:extLst>
                </a:gridCol>
                <a:gridCol w="2945133">
                  <a:extLst>
                    <a:ext uri="{9D8B030D-6E8A-4147-A177-3AD203B41FA5}">
                      <a16:colId xmlns:a16="http://schemas.microsoft.com/office/drawing/2014/main" val="20003"/>
                    </a:ext>
                  </a:extLst>
                </a:gridCol>
              </a:tblGrid>
              <a:tr h="376048">
                <a:tc>
                  <a:txBody>
                    <a:bodyPr/>
                    <a:lstStyle/>
                    <a:p>
                      <a:pPr algn="ctr">
                        <a:spcAft>
                          <a:spcPts val="0"/>
                        </a:spcAft>
                      </a:pPr>
                      <a:r>
                        <a:rPr lang="ja-JP" altLang="en-US" sz="10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日程</a:t>
                      </a:r>
                      <a:endParaRPr lang="ja-JP" sz="10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rgbClr val="00984B"/>
                    </a:solidFill>
                  </a:tcPr>
                </a:tc>
                <a:tc>
                  <a:txBody>
                    <a:bodyPr/>
                    <a:lstStyle/>
                    <a:p>
                      <a:pPr algn="ctr">
                        <a:spcAft>
                          <a:spcPts val="0"/>
                        </a:spcAft>
                      </a:pPr>
                      <a:r>
                        <a:rPr lang="ja-JP" altLang="en-US" sz="1000" kern="100" dirty="0">
                          <a:effectLst/>
                          <a:latin typeface="HG丸ｺﾞｼｯｸM-PRO" panose="020F0600000000000000" pitchFamily="50" charset="-128"/>
                          <a:ea typeface="HG丸ｺﾞｼｯｸM-PRO" panose="020F0600000000000000" pitchFamily="50" charset="-128"/>
                        </a:rPr>
                        <a:t>講義</a:t>
                      </a:r>
                      <a:endParaRPr lang="en-US" altLang="ja-JP" sz="1000" kern="100" dirty="0">
                        <a:effectLst/>
                        <a:latin typeface="HG丸ｺﾞｼｯｸM-PRO" panose="020F0600000000000000" pitchFamily="50" charset="-128"/>
                        <a:ea typeface="HG丸ｺﾞｼｯｸM-PRO" panose="020F0600000000000000" pitchFamily="50" charset="-128"/>
                      </a:endParaRPr>
                    </a:p>
                    <a:p>
                      <a:pPr algn="ctr">
                        <a:spcAft>
                          <a:spcPts val="0"/>
                        </a:spcAft>
                      </a:pPr>
                      <a:r>
                        <a:rPr lang="ja-JP" sz="1000" kern="100" dirty="0">
                          <a:effectLst/>
                          <a:latin typeface="HG丸ｺﾞｼｯｸM-PRO" panose="020F0600000000000000" pitchFamily="50" charset="-128"/>
                          <a:ea typeface="HG丸ｺﾞｼｯｸM-PRO" panose="020F0600000000000000" pitchFamily="50" charset="-128"/>
                        </a:rPr>
                        <a:t>番号</a:t>
                      </a:r>
                      <a:endParaRPr lang="ja-JP" sz="10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rgbClr val="00984B"/>
                    </a:solidFill>
                  </a:tcPr>
                </a:tc>
                <a:tc>
                  <a:txBody>
                    <a:bodyPr/>
                    <a:lstStyle/>
                    <a:p>
                      <a:pPr algn="ctr">
                        <a:spcAft>
                          <a:spcPts val="0"/>
                        </a:spcAft>
                      </a:pPr>
                      <a:r>
                        <a:rPr lang="ja-JP" altLang="en-US" sz="1050" kern="100" dirty="0">
                          <a:effectLst/>
                          <a:latin typeface="HG丸ｺﾞｼｯｸM-PRO" panose="020F0600000000000000" pitchFamily="50" charset="-128"/>
                          <a:ea typeface="HG丸ｺﾞｼｯｸM-PRO" panose="020F0600000000000000" pitchFamily="50" charset="-128"/>
                        </a:rPr>
                        <a:t>講義タイトル</a:t>
                      </a:r>
                      <a:endParaRPr lang="ja-JP" sz="10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rgbClr val="00984B"/>
                    </a:solidFill>
                  </a:tcPr>
                </a:tc>
                <a:tc>
                  <a:txBody>
                    <a:bodyPr/>
                    <a:lstStyle/>
                    <a:p>
                      <a:pPr algn="ctr">
                        <a:spcAft>
                          <a:spcPts val="0"/>
                        </a:spcAft>
                      </a:pPr>
                      <a:r>
                        <a:rPr lang="ja-JP" sz="1050" kern="100" dirty="0">
                          <a:effectLst/>
                          <a:latin typeface="HG丸ｺﾞｼｯｸM-PRO" panose="020F0600000000000000" pitchFamily="50" charset="-128"/>
                          <a:ea typeface="HG丸ｺﾞｼｯｸM-PRO" panose="020F0600000000000000" pitchFamily="50" charset="-128"/>
                        </a:rPr>
                        <a:t>講師</a:t>
                      </a:r>
                      <a:endParaRPr lang="ja-JP" sz="10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rgbClr val="00984B"/>
                    </a:solidFill>
                  </a:tcPr>
                </a:tc>
                <a:extLst>
                  <a:ext uri="{0D108BD9-81ED-4DB2-BD59-A6C34878D82A}">
                    <a16:rowId xmlns:a16="http://schemas.microsoft.com/office/drawing/2014/main" val="10000"/>
                  </a:ext>
                </a:extLst>
              </a:tr>
              <a:tr h="225323">
                <a:tc rowSpan="2">
                  <a:txBody>
                    <a:bodyPr/>
                    <a:lstStyle/>
                    <a:p>
                      <a:pPr algn="ctr">
                        <a:spcAft>
                          <a:spcPts val="0"/>
                        </a:spcAft>
                      </a:pPr>
                      <a:r>
                        <a:rPr lang="en-US" altLang="ja-JP" sz="1100" b="1"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8</a:t>
                      </a:r>
                      <a:r>
                        <a:rPr lang="ja-JP" altLang="en-US" sz="1100" b="1"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月３日</a:t>
                      </a:r>
                      <a:br>
                        <a:rPr lang="en-US" altLang="ja-JP" sz="1000" b="1"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br>
                      <a:r>
                        <a:rPr lang="ja-JP" altLang="en-US"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13</a:t>
                      </a:r>
                      <a:r>
                        <a:rPr lang="ja-JP" altLang="en-US"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15</a:t>
                      </a:r>
                      <a:r>
                        <a:rPr lang="ja-JP" altLang="en-US"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17</a:t>
                      </a:r>
                      <a:r>
                        <a:rPr lang="ja-JP" altLang="en-US"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50</a:t>
                      </a:r>
                      <a:r>
                        <a:rPr lang="ja-JP" altLang="en-US"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en-US" sz="10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accent6">
                        <a:lumMod val="40000"/>
                        <a:lumOff val="60000"/>
                      </a:schemeClr>
                    </a:solidFill>
                  </a:tcPr>
                </a:tc>
                <a:tc>
                  <a:txBody>
                    <a:bodyPr/>
                    <a:lstStyle/>
                    <a:p>
                      <a:pPr algn="ctr">
                        <a:spcAft>
                          <a:spcPts val="0"/>
                        </a:spcAft>
                      </a:pPr>
                      <a:r>
                        <a:rPr lang="en-US" sz="1050" b="0" kern="100" dirty="0">
                          <a:solidFill>
                            <a:schemeClr val="tx1"/>
                          </a:solidFill>
                          <a:effectLst/>
                          <a:latin typeface="HG丸ｺﾞｼｯｸM-PRO" panose="020F0600000000000000" pitchFamily="50" charset="-128"/>
                          <a:ea typeface="HG丸ｺﾞｼｯｸM-PRO" panose="020F0600000000000000" pitchFamily="50" charset="-128"/>
                        </a:rPr>
                        <a:t>1</a:t>
                      </a:r>
                      <a:endParaRPr lang="ja-JP" sz="105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accent6">
                        <a:lumMod val="40000"/>
                        <a:lumOff val="60000"/>
                      </a:schemeClr>
                    </a:solidFill>
                  </a:tcPr>
                </a:tc>
                <a:tc>
                  <a:txBody>
                    <a:bodyPr/>
                    <a:lstStyle/>
                    <a:p>
                      <a:pPr algn="l">
                        <a:spcAft>
                          <a:spcPts val="0"/>
                        </a:spcAft>
                      </a:pPr>
                      <a:r>
                        <a:rPr lang="ja-JP" sz="1050" kern="100" dirty="0">
                          <a:solidFill>
                            <a:schemeClr val="tx1"/>
                          </a:solidFill>
                          <a:effectLst/>
                          <a:latin typeface="HG丸ｺﾞｼｯｸM-PRO" panose="020F0600000000000000" pitchFamily="50" charset="-128"/>
                          <a:ea typeface="HG丸ｺﾞｼｯｸM-PRO" panose="020F0600000000000000" pitchFamily="50" charset="-128"/>
                        </a:rPr>
                        <a:t>ＥＧ概論</a:t>
                      </a:r>
                      <a:endParaRPr lang="ja-JP"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accent6">
                        <a:lumMod val="40000"/>
                        <a:lumOff val="60000"/>
                      </a:schemeClr>
                    </a:solidFill>
                  </a:tcPr>
                </a:tc>
                <a:tc>
                  <a:txBody>
                    <a:bodyPr/>
                    <a:lstStyle/>
                    <a:p>
                      <a:pPr algn="l">
                        <a:spcAft>
                          <a:spcPts val="0"/>
                        </a:spcAft>
                      </a:pPr>
                      <a:r>
                        <a:rPr lang="zh-CN" altLang="en-US" sz="1050" kern="100" dirty="0">
                          <a:solidFill>
                            <a:schemeClr val="tx1"/>
                          </a:solidFill>
                          <a:effectLst/>
                          <a:latin typeface="HG丸ｺﾞｼｯｸM-PRO" panose="020F0600000000000000" pitchFamily="50" charset="-128"/>
                          <a:ea typeface="HG丸ｺﾞｼｯｸM-PRO" panose="020F0600000000000000" pitchFamily="50" charset="-128"/>
                        </a:rPr>
                        <a:t>拓殖大学</a:t>
                      </a:r>
                      <a:r>
                        <a:rPr lang="ja-JP" altLang="en-US" sz="1050" kern="100" dirty="0">
                          <a:solidFill>
                            <a:schemeClr val="tx1"/>
                          </a:solidFill>
                          <a:effectLst/>
                          <a:latin typeface="HG丸ｺﾞｼｯｸM-PRO" panose="020F0600000000000000" pitchFamily="50" charset="-128"/>
                          <a:ea typeface="HG丸ｺﾞｼｯｸM-PRO" panose="020F0600000000000000" pitchFamily="50" charset="-128"/>
                        </a:rPr>
                        <a:t>：</a:t>
                      </a:r>
                      <a:r>
                        <a:rPr lang="zh-CN" altLang="en-US" sz="1050" kern="100" dirty="0">
                          <a:solidFill>
                            <a:schemeClr val="tx1"/>
                          </a:solidFill>
                          <a:effectLst/>
                          <a:latin typeface="HG丸ｺﾞｼｯｸM-PRO" panose="020F0600000000000000" pitchFamily="50" charset="-128"/>
                          <a:ea typeface="HG丸ｺﾞｼｯｸM-PRO" panose="020F0600000000000000" pitchFamily="50" charset="-128"/>
                        </a:rPr>
                        <a:t>政経学部</a:t>
                      </a:r>
                      <a:r>
                        <a:rPr lang="ja-JP" altLang="en-US" sz="1050" kern="100" dirty="0">
                          <a:solidFill>
                            <a:schemeClr val="tx1"/>
                          </a:solidFill>
                          <a:effectLst/>
                          <a:latin typeface="HG丸ｺﾞｼｯｸM-PRO" panose="020F0600000000000000" pitchFamily="50" charset="-128"/>
                          <a:ea typeface="HG丸ｺﾞｼｯｸM-PRO" panose="020F0600000000000000" pitchFamily="50" charset="-128"/>
                        </a:rPr>
                        <a:t>　</a:t>
                      </a:r>
                      <a:r>
                        <a:rPr lang="zh-CN" altLang="en-US" sz="1050" kern="100" dirty="0">
                          <a:solidFill>
                            <a:schemeClr val="tx1"/>
                          </a:solidFill>
                          <a:effectLst/>
                          <a:latin typeface="HG丸ｺﾞｼｯｸM-PRO" panose="020F0600000000000000" pitchFamily="50" charset="-128"/>
                          <a:ea typeface="HG丸ｺﾞｼｯｸM-PRO" panose="020F0600000000000000" pitchFamily="50" charset="-128"/>
                        </a:rPr>
                        <a:t>教授</a:t>
                      </a:r>
                      <a:r>
                        <a:rPr lang="ja-JP" altLang="en-US" sz="1050" kern="100" dirty="0">
                          <a:solidFill>
                            <a:schemeClr val="tx1"/>
                          </a:solidFill>
                          <a:effectLst/>
                          <a:latin typeface="HG丸ｺﾞｼｯｸM-PRO" panose="020F0600000000000000" pitchFamily="50" charset="-128"/>
                          <a:ea typeface="HG丸ｺﾞｼｯｸM-PRO" panose="020F0600000000000000" pitchFamily="50" charset="-128"/>
                        </a:rPr>
                        <a:t>　</a:t>
                      </a:r>
                      <a:r>
                        <a:rPr lang="ja-JP" sz="1050" kern="100" dirty="0">
                          <a:solidFill>
                            <a:schemeClr val="tx1"/>
                          </a:solidFill>
                          <a:effectLst/>
                          <a:latin typeface="HG丸ｺﾞｼｯｸM-PRO" panose="020F0600000000000000" pitchFamily="50" charset="-128"/>
                          <a:ea typeface="HG丸ｺﾞｼｯｸM-PRO" panose="020F0600000000000000" pitchFamily="50" charset="-128"/>
                        </a:rPr>
                        <a:t>山本尚史氏</a:t>
                      </a:r>
                      <a:endParaRPr lang="ja-JP"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accent6">
                        <a:lumMod val="40000"/>
                        <a:lumOff val="60000"/>
                      </a:schemeClr>
                    </a:solidFill>
                  </a:tcPr>
                </a:tc>
                <a:extLst>
                  <a:ext uri="{0D108BD9-81ED-4DB2-BD59-A6C34878D82A}">
                    <a16:rowId xmlns:a16="http://schemas.microsoft.com/office/drawing/2014/main" val="10001"/>
                  </a:ext>
                </a:extLst>
              </a:tr>
              <a:tr h="308668">
                <a:tc vMerge="1">
                  <a:txBody>
                    <a:bodyPr/>
                    <a:lstStyle/>
                    <a:p>
                      <a:pPr algn="l">
                        <a:spcAft>
                          <a:spcPts val="0"/>
                        </a:spcAft>
                      </a:pPr>
                      <a:endParaRPr lang="ja-JP" sz="1400" kern="100" dirty="0">
                        <a:solidFill>
                          <a:schemeClr val="bg2">
                            <a:lumMod val="50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accent6">
                        <a:lumMod val="40000"/>
                        <a:lumOff val="60000"/>
                      </a:schemeClr>
                    </a:solidFill>
                  </a:tcPr>
                </a:tc>
                <a:tc>
                  <a:txBody>
                    <a:bodyPr/>
                    <a:lstStyle/>
                    <a:p>
                      <a:pPr algn="ctr">
                        <a:spcAft>
                          <a:spcPts val="0"/>
                        </a:spcAft>
                      </a:pPr>
                      <a:r>
                        <a:rPr lang="en-US" altLang="ja-JP" sz="1050" b="0" kern="100" dirty="0">
                          <a:solidFill>
                            <a:schemeClr val="tx1"/>
                          </a:solidFill>
                          <a:effectLst/>
                          <a:latin typeface="HG丸ｺﾞｼｯｸM-PRO" panose="020F0600000000000000" pitchFamily="50" charset="-128"/>
                          <a:ea typeface="HG丸ｺﾞｼｯｸM-PRO" panose="020F0600000000000000" pitchFamily="50" charset="-128"/>
                          <a:cs typeface="+mn-cs"/>
                        </a:rPr>
                        <a:t>2</a:t>
                      </a:r>
                      <a:endParaRPr lang="ja-JP" sz="105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accent6">
                        <a:lumMod val="40000"/>
                        <a:lumOff val="60000"/>
                      </a:schemeClr>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altLang="ja-JP"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EG</a:t>
                      </a:r>
                      <a:r>
                        <a:rPr lang="ja-JP" altLang="en-US"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の行間と文脈</a:t>
                      </a:r>
                      <a:endParaRPr lang="en-US" altLang="ja-JP"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accent6">
                        <a:lumMod val="40000"/>
                        <a:lumOff val="60000"/>
                      </a:schemeClr>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ja-JP" altLang="en-US" sz="1050" kern="100" dirty="0">
                          <a:solidFill>
                            <a:schemeClr val="tx1"/>
                          </a:solidFill>
                          <a:effectLst/>
                          <a:latin typeface="HG丸ｺﾞｼｯｸM-PRO" panose="020F0600000000000000" pitchFamily="50" charset="-128"/>
                          <a:ea typeface="HG丸ｺﾞｼｯｸM-PRO" panose="020F0600000000000000" pitchFamily="50" charset="-128"/>
                        </a:rPr>
                        <a:t>生駒市：</a:t>
                      </a:r>
                      <a:r>
                        <a:rPr lang="zh-TW" altLang="en-US" sz="1050" kern="100" dirty="0">
                          <a:solidFill>
                            <a:schemeClr val="tx1"/>
                          </a:solidFill>
                          <a:effectLst/>
                          <a:latin typeface="HG丸ｺﾞｼｯｸM-PRO" panose="020F0600000000000000" pitchFamily="50" charset="-128"/>
                          <a:ea typeface="HG丸ｺﾞｼｯｸM-PRO" panose="020F0600000000000000" pitchFamily="50" charset="-128"/>
                        </a:rPr>
                        <a:t>地域活力創生部長</a:t>
                      </a:r>
                      <a:r>
                        <a:rPr lang="ja-JP" altLang="en-US" sz="1050" kern="100" dirty="0">
                          <a:solidFill>
                            <a:schemeClr val="tx1"/>
                          </a:solidFill>
                          <a:effectLst/>
                          <a:latin typeface="HG丸ｺﾞｼｯｸM-PRO" panose="020F0600000000000000" pitchFamily="50" charset="-128"/>
                          <a:ea typeface="HG丸ｺﾞｼｯｸM-PRO" panose="020F0600000000000000" pitchFamily="50" charset="-128"/>
                        </a:rPr>
                        <a:t>　領家誠氏</a:t>
                      </a:r>
                      <a:endParaRPr lang="en-US" altLang="ja-JP" sz="1050" kern="100" dirty="0">
                        <a:solidFill>
                          <a:schemeClr val="tx1"/>
                        </a:solidFill>
                        <a:effectLst/>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r>
                        <a:rPr lang="ja-JP" altLang="en-US" sz="1050" kern="100" dirty="0">
                          <a:solidFill>
                            <a:schemeClr val="tx1"/>
                          </a:solidFill>
                          <a:effectLst/>
                          <a:latin typeface="HG丸ｺﾞｼｯｸM-PRO" panose="020F0600000000000000" pitchFamily="50" charset="-128"/>
                          <a:ea typeface="HG丸ｺﾞｼｯｸM-PRO" panose="020F0600000000000000" pitchFamily="50" charset="-128"/>
                        </a:rPr>
                        <a:t>（元大阪府職員）</a:t>
                      </a:r>
                      <a:endParaRPr lang="en-US" altLang="zh-TW" sz="1050" kern="100" dirty="0">
                        <a:solidFill>
                          <a:schemeClr val="tx1"/>
                        </a:solidFill>
                        <a:effectLst/>
                        <a:latin typeface="HG丸ｺﾞｼｯｸM-PRO" panose="020F0600000000000000" pitchFamily="50" charset="-128"/>
                        <a:ea typeface="HG丸ｺﾞｼｯｸM-PRO" panose="020F0600000000000000" pitchFamily="50" charset="-128"/>
                      </a:endParaRPr>
                    </a:p>
                  </a:txBody>
                  <a:tcPr marL="64295" marR="64295" marT="0" marB="0" anchor="ctr">
                    <a:solidFill>
                      <a:schemeClr val="accent6">
                        <a:lumMod val="40000"/>
                        <a:lumOff val="60000"/>
                      </a:schemeClr>
                    </a:solidFill>
                  </a:tcPr>
                </a:tc>
                <a:extLst>
                  <a:ext uri="{0D108BD9-81ED-4DB2-BD59-A6C34878D82A}">
                    <a16:rowId xmlns:a16="http://schemas.microsoft.com/office/drawing/2014/main" val="10002"/>
                  </a:ext>
                </a:extLst>
              </a:tr>
              <a:tr h="299652">
                <a:tc rowSpan="2">
                  <a:txBody>
                    <a:bodyPr/>
                    <a:lstStyle/>
                    <a:p>
                      <a:pPr algn="ctr">
                        <a:spcAft>
                          <a:spcPts val="0"/>
                        </a:spcAft>
                      </a:pPr>
                      <a:r>
                        <a:rPr lang="en-US" altLang="ja-JP"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9</a:t>
                      </a:r>
                      <a:r>
                        <a:rPr lang="ja-JP" altLang="en-US"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月</a:t>
                      </a:r>
                      <a:r>
                        <a:rPr lang="en-US" altLang="ja-JP"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a:t>
                      </a:r>
                      <a:r>
                        <a:rPr lang="ja-JP" altLang="en-US"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日</a:t>
                      </a:r>
                      <a:endParaRPr lang="en-US" altLang="ja-JP"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ctr">
                        <a:spcAft>
                          <a:spcPts val="0"/>
                        </a:spcAft>
                      </a:pPr>
                      <a:r>
                        <a:rPr lang="ja-JP" altLang="en-US"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13</a:t>
                      </a:r>
                      <a:r>
                        <a:rPr lang="ja-JP" altLang="en-US"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15</a:t>
                      </a:r>
                      <a:r>
                        <a:rPr lang="ja-JP" altLang="en-US"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16</a:t>
                      </a:r>
                      <a:r>
                        <a:rPr lang="ja-JP" altLang="en-US"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55</a:t>
                      </a:r>
                      <a:r>
                        <a:rPr lang="ja-JP" altLang="en-US" sz="10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sz="10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bg1">
                        <a:lumMod val="95000"/>
                      </a:schemeClr>
                    </a:solidFill>
                  </a:tcPr>
                </a:tc>
                <a:tc>
                  <a:txBody>
                    <a:bodyPr/>
                    <a:lstStyle/>
                    <a:p>
                      <a:pPr algn="ctr">
                        <a:spcAft>
                          <a:spcPts val="0"/>
                        </a:spcAft>
                      </a:pPr>
                      <a:r>
                        <a:rPr lang="ja-JP" altLang="en-US" sz="1050" b="0" kern="100" dirty="0">
                          <a:solidFill>
                            <a:schemeClr val="tx1"/>
                          </a:solidFill>
                          <a:effectLst/>
                          <a:latin typeface="HG丸ｺﾞｼｯｸM-PRO" panose="020F0600000000000000" pitchFamily="50" charset="-128"/>
                          <a:ea typeface="HG丸ｺﾞｼｯｸM-PRO" panose="020F0600000000000000" pitchFamily="50" charset="-128"/>
                          <a:cs typeface="+mn-cs"/>
                        </a:rPr>
                        <a:t>３</a:t>
                      </a:r>
                      <a:endParaRPr lang="ja-JP" sz="105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bg1">
                        <a:lumMod val="95000"/>
                      </a:schemeClr>
                    </a:solidFill>
                  </a:tcPr>
                </a:tc>
                <a:tc>
                  <a:txBody>
                    <a:bodyPr/>
                    <a:lstStyle/>
                    <a:p>
                      <a:pPr algn="l">
                        <a:spcAft>
                          <a:spcPts val="0"/>
                        </a:spcAft>
                      </a:pPr>
                      <a:r>
                        <a:rPr lang="ja-JP" altLang="en-US" sz="1050" kern="100" dirty="0">
                          <a:solidFill>
                            <a:schemeClr val="tx1"/>
                          </a:solidFill>
                          <a:effectLst/>
                          <a:latin typeface="HG丸ｺﾞｼｯｸM-PRO" panose="020F0600000000000000" pitchFamily="50" charset="-128"/>
                          <a:ea typeface="HG丸ｺﾞｼｯｸM-PRO" panose="020F0600000000000000" pitchFamily="50" charset="-128"/>
                          <a:cs typeface="+mn-cs"/>
                        </a:rPr>
                        <a:t>マクロとミクロ</a:t>
                      </a:r>
                      <a:endParaRPr lang="ja-JP" altLang="ja-JP"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bg1">
                        <a:lumMod val="95000"/>
                      </a:schemeClr>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zh-CN" altLang="en-US" sz="1050" kern="100" dirty="0">
                          <a:solidFill>
                            <a:schemeClr val="tx1"/>
                          </a:solidFill>
                          <a:effectLst/>
                          <a:latin typeface="HG丸ｺﾞｼｯｸM-PRO" panose="020F0600000000000000" pitchFamily="50" charset="-128"/>
                          <a:ea typeface="HG丸ｺﾞｼｯｸM-PRO" panose="020F0600000000000000" pitchFamily="50" charset="-128"/>
                        </a:rPr>
                        <a:t>早稲田大学大学院：教授</a:t>
                      </a:r>
                      <a:r>
                        <a:rPr lang="ja-JP" altLang="en-US" sz="1050" kern="100" dirty="0">
                          <a:solidFill>
                            <a:schemeClr val="tx1"/>
                          </a:solidFill>
                          <a:effectLst/>
                          <a:latin typeface="HG丸ｺﾞｼｯｸM-PRO" panose="020F0600000000000000" pitchFamily="50" charset="-128"/>
                          <a:ea typeface="HG丸ｺﾞｼｯｸM-PRO" panose="020F0600000000000000" pitchFamily="50" charset="-128"/>
                        </a:rPr>
                        <a:t>　</a:t>
                      </a:r>
                      <a:r>
                        <a:rPr lang="ja-JP" altLang="ja-JP" sz="1050" kern="100" dirty="0">
                          <a:solidFill>
                            <a:schemeClr val="tx1"/>
                          </a:solidFill>
                          <a:effectLst/>
                          <a:latin typeface="HG丸ｺﾞｼｯｸM-PRO" panose="020F0600000000000000" pitchFamily="50" charset="-128"/>
                          <a:ea typeface="HG丸ｺﾞｼｯｸM-PRO" panose="020F0600000000000000" pitchFamily="50" charset="-128"/>
                        </a:rPr>
                        <a:t>友成真一氏</a:t>
                      </a:r>
                      <a:endParaRPr lang="ja-JP" altLang="ja-JP"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bg1">
                        <a:lumMod val="95000"/>
                      </a:schemeClr>
                    </a:solidFill>
                  </a:tcPr>
                </a:tc>
                <a:extLst>
                  <a:ext uri="{0D108BD9-81ED-4DB2-BD59-A6C34878D82A}">
                    <a16:rowId xmlns:a16="http://schemas.microsoft.com/office/drawing/2014/main" val="10003"/>
                  </a:ext>
                </a:extLst>
              </a:tr>
              <a:tr h="279526">
                <a:tc vMerge="1">
                  <a:txBody>
                    <a:bodyPr/>
                    <a:lstStyle/>
                    <a:p>
                      <a:pPr algn="ctr">
                        <a:spcAft>
                          <a:spcPts val="0"/>
                        </a:spcAft>
                      </a:pPr>
                      <a:endParaRPr lang="en-US" altLang="ja-JP" sz="1000" kern="100" dirty="0">
                        <a:solidFill>
                          <a:schemeClr val="bg2">
                            <a:lumMod val="50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bg1">
                        <a:lumMod val="95000"/>
                      </a:schemeClr>
                    </a:solidFill>
                  </a:tcPr>
                </a:tc>
                <a:tc>
                  <a:txBody>
                    <a:bodyPr/>
                    <a:lstStyle/>
                    <a:p>
                      <a:pPr algn="ctr">
                        <a:spcAft>
                          <a:spcPts val="0"/>
                        </a:spcAft>
                      </a:pPr>
                      <a:r>
                        <a:rPr lang="en-US" altLang="ja-JP" sz="105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4</a:t>
                      </a:r>
                      <a:endParaRPr lang="ja-JP" sz="105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bg1">
                        <a:lumMod val="95000"/>
                      </a:schemeClr>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ja-JP" altLang="en-US"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顔の見えるネットワーク論</a:t>
                      </a:r>
                    </a:p>
                  </a:txBody>
                  <a:tcPr marL="64295" marR="64295" marT="0" marB="0" anchor="ctr">
                    <a:solidFill>
                      <a:schemeClr val="bg1">
                        <a:lumMod val="95000"/>
                      </a:schemeClr>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zh-TW" altLang="en-US"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ＭＥＢＩＣ：所長</a:t>
                      </a:r>
                      <a:r>
                        <a:rPr lang="ja-JP" altLang="en-US"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堂野智史氏</a:t>
                      </a:r>
                    </a:p>
                  </a:txBody>
                  <a:tcPr marL="64295" marR="64295" marT="0" marB="0" anchor="ctr">
                    <a:solidFill>
                      <a:schemeClr val="bg1">
                        <a:lumMod val="95000"/>
                      </a:schemeClr>
                    </a:solidFill>
                  </a:tcPr>
                </a:tc>
                <a:extLst>
                  <a:ext uri="{0D108BD9-81ED-4DB2-BD59-A6C34878D82A}">
                    <a16:rowId xmlns:a16="http://schemas.microsoft.com/office/drawing/2014/main" val="3966870626"/>
                  </a:ext>
                </a:extLst>
              </a:tr>
              <a:tr h="395673">
                <a:tc rowSpan="2">
                  <a:txBody>
                    <a:bodyPr/>
                    <a:lstStyle/>
                    <a:p>
                      <a:pPr algn="ctr">
                        <a:spcAft>
                          <a:spcPts val="0"/>
                        </a:spcAft>
                      </a:pPr>
                      <a:r>
                        <a:rPr lang="en-US" altLang="ja-JP" sz="1000" b="1"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9</a:t>
                      </a:r>
                      <a:r>
                        <a:rPr lang="ja-JP" altLang="en-US" sz="1000" b="1"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月</a:t>
                      </a:r>
                      <a:r>
                        <a:rPr lang="en-US" altLang="ja-JP" sz="1000" b="1"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29</a:t>
                      </a:r>
                      <a:r>
                        <a:rPr lang="ja-JP" altLang="en-US" sz="1000" b="1"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日</a:t>
                      </a:r>
                      <a:endParaRPr lang="en-US" altLang="ja-JP" sz="900" b="1"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ctr">
                        <a:spcAft>
                          <a:spcPts val="0"/>
                        </a:spcAft>
                      </a:pPr>
                      <a:r>
                        <a:rPr lang="ja-JP" altLang="en-US"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13</a:t>
                      </a:r>
                      <a:r>
                        <a:rPr lang="ja-JP" altLang="en-US"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15</a:t>
                      </a:r>
                      <a:r>
                        <a:rPr lang="ja-JP" altLang="en-US"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18</a:t>
                      </a:r>
                      <a:r>
                        <a:rPr lang="ja-JP" altLang="en-US"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15</a:t>
                      </a:r>
                      <a:r>
                        <a:rPr lang="ja-JP" altLang="en-US"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10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accent6">
                        <a:lumMod val="40000"/>
                        <a:lumOff val="60000"/>
                      </a:schemeClr>
                    </a:solidFill>
                  </a:tcPr>
                </a:tc>
                <a:tc>
                  <a:txBody>
                    <a:bodyPr/>
                    <a:lstStyle/>
                    <a:p>
                      <a:pPr algn="ctr">
                        <a:spcAft>
                          <a:spcPts val="0"/>
                        </a:spcAft>
                      </a:pPr>
                      <a:r>
                        <a:rPr lang="en-US" altLang="ja-JP" sz="1050" b="0" kern="100" dirty="0">
                          <a:solidFill>
                            <a:schemeClr val="tx1"/>
                          </a:solidFill>
                          <a:effectLst/>
                          <a:latin typeface="HG丸ｺﾞｼｯｸM-PRO" panose="020F0600000000000000" pitchFamily="50" charset="-128"/>
                          <a:ea typeface="HG丸ｺﾞｼｯｸM-PRO" panose="020F0600000000000000" pitchFamily="50" charset="-128"/>
                          <a:cs typeface="+mn-cs"/>
                        </a:rPr>
                        <a:t>5</a:t>
                      </a:r>
                      <a:endParaRPr lang="ja-JP" sz="105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accent6">
                        <a:lumMod val="40000"/>
                        <a:lumOff val="60000"/>
                      </a:schemeClr>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ja-JP" altLang="en-US"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伴走する</a:t>
                      </a:r>
                      <a:br>
                        <a:rPr lang="en-US" altLang="ja-JP"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br>
                      <a:r>
                        <a:rPr lang="ja-JP" altLang="en-US"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（ワークショップ）</a:t>
                      </a:r>
                      <a:endParaRPr lang="en-US" altLang="ja-JP"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accent6">
                        <a:lumMod val="40000"/>
                        <a:lumOff val="60000"/>
                      </a:schemeClr>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ja-JP" altLang="en-US" sz="1050" kern="100" dirty="0">
                          <a:solidFill>
                            <a:schemeClr val="tx1"/>
                          </a:solidFill>
                          <a:effectLst/>
                          <a:latin typeface="HG丸ｺﾞｼｯｸM-PRO" panose="020F0600000000000000" pitchFamily="50" charset="-128"/>
                          <a:ea typeface="HG丸ｺﾞｼｯｸM-PRO" panose="020F0600000000000000" pitchFamily="50" charset="-128"/>
                        </a:rPr>
                        <a:t>福岡大学：</a:t>
                      </a:r>
                      <a:endParaRPr lang="en-US" altLang="ja-JP" sz="1050" kern="100" dirty="0">
                        <a:solidFill>
                          <a:schemeClr val="tx1"/>
                        </a:solidFill>
                        <a:effectLst/>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r>
                        <a:rPr lang="ja-JP" altLang="en-US" sz="1050" kern="100" dirty="0">
                          <a:solidFill>
                            <a:schemeClr val="tx1"/>
                          </a:solidFill>
                          <a:effectLst/>
                          <a:latin typeface="HG丸ｺﾞｼｯｸM-PRO" panose="020F0600000000000000" pitchFamily="50" charset="-128"/>
                          <a:ea typeface="HG丸ｺﾞｼｯｸM-PRO" panose="020F0600000000000000" pitchFamily="50" charset="-128"/>
                        </a:rPr>
                        <a:t>産学官連携コーディネーター　中川普巳重氏</a:t>
                      </a:r>
                    </a:p>
                  </a:txBody>
                  <a:tcPr marL="64295" marR="64295" marT="0" marB="0" anchor="ctr">
                    <a:solidFill>
                      <a:schemeClr val="accent6">
                        <a:lumMod val="40000"/>
                        <a:lumOff val="60000"/>
                      </a:schemeClr>
                    </a:solidFill>
                  </a:tcPr>
                </a:tc>
                <a:extLst>
                  <a:ext uri="{0D108BD9-81ED-4DB2-BD59-A6C34878D82A}">
                    <a16:rowId xmlns:a16="http://schemas.microsoft.com/office/drawing/2014/main" val="10004"/>
                  </a:ext>
                </a:extLst>
              </a:tr>
              <a:tr h="355033">
                <a:tc vMerge="1">
                  <a:txBody>
                    <a:bodyPr/>
                    <a:lstStyle/>
                    <a:p>
                      <a:endParaRPr kumimoji="1" lang="ja-JP" altLang="en-US"/>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ja-JP" sz="105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ja-JP" sz="105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accent6">
                        <a:lumMod val="40000"/>
                        <a:lumOff val="6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ヒアリング課題について</a:t>
                      </a:r>
                    </a:p>
                  </a:txBody>
                  <a:tcPr marL="64295" marR="64295" marT="0" marB="0" anchor="ctr">
                    <a:solidFill>
                      <a:schemeClr val="accent6">
                        <a:lumMod val="40000"/>
                        <a:lumOff val="60000"/>
                      </a:schemeClr>
                    </a:solidFill>
                  </a:tcPr>
                </a:tc>
                <a:tc>
                  <a:txBody>
                    <a:bodyPr/>
                    <a:lstStyle/>
                    <a:p>
                      <a:pPr algn="l">
                        <a:spcAft>
                          <a:spcPts val="0"/>
                        </a:spcAft>
                      </a:pPr>
                      <a:r>
                        <a:rPr lang="ja-JP" altLang="en-US" sz="1050" kern="100" dirty="0">
                          <a:solidFill>
                            <a:schemeClr val="tx1"/>
                          </a:solidFill>
                          <a:effectLst/>
                          <a:latin typeface="HG丸ｺﾞｼｯｸM-PRO" panose="020F0600000000000000" pitchFamily="50" charset="-128"/>
                          <a:ea typeface="HG丸ｺﾞｼｯｸM-PRO" panose="020F0600000000000000" pitchFamily="50" charset="-128"/>
                        </a:rPr>
                        <a:t>りそな総合研究所：</a:t>
                      </a:r>
                    </a:p>
                    <a:p>
                      <a:pPr algn="l">
                        <a:spcAft>
                          <a:spcPts val="0"/>
                        </a:spcAft>
                      </a:pPr>
                      <a:r>
                        <a:rPr lang="ja-JP" altLang="en-US" sz="1050" kern="100" dirty="0">
                          <a:solidFill>
                            <a:schemeClr val="tx1"/>
                          </a:solidFill>
                          <a:effectLst/>
                          <a:latin typeface="HG丸ｺﾞｼｯｸM-PRO" panose="020F0600000000000000" pitchFamily="50" charset="-128"/>
                          <a:ea typeface="HG丸ｺﾞｼｯｸM-PRO" panose="020F0600000000000000" pitchFamily="50" charset="-128"/>
                        </a:rPr>
                        <a:t>　リーナルビジネス部長　</a:t>
                      </a:r>
                      <a:r>
                        <a:rPr lang="ja-JP" altLang="ja-JP" sz="1050" kern="100" dirty="0">
                          <a:solidFill>
                            <a:schemeClr val="tx1"/>
                          </a:solidFill>
                          <a:effectLst/>
                          <a:latin typeface="HG丸ｺﾞｼｯｸM-PRO" panose="020F0600000000000000" pitchFamily="50" charset="-128"/>
                          <a:ea typeface="HG丸ｺﾞｼｯｸM-PRO" panose="020F0600000000000000" pitchFamily="50" charset="-128"/>
                        </a:rPr>
                        <a:t>藤原明氏</a:t>
                      </a:r>
                      <a:endParaRPr lang="ja-JP" altLang="ja-JP"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accent6">
                        <a:lumMod val="40000"/>
                        <a:lumOff val="60000"/>
                      </a:schemeClr>
                    </a:solidFill>
                  </a:tcPr>
                </a:tc>
                <a:extLst>
                  <a:ext uri="{0D108BD9-81ED-4DB2-BD59-A6C34878D82A}">
                    <a16:rowId xmlns:a16="http://schemas.microsoft.com/office/drawing/2014/main" val="446094494"/>
                  </a:ext>
                </a:extLst>
              </a:tr>
              <a:tr h="304397">
                <a:tc rowSpan="2">
                  <a:txBody>
                    <a:bodyPr/>
                    <a:lstStyle/>
                    <a:p>
                      <a:pPr algn="ctr">
                        <a:spcAft>
                          <a:spcPts val="0"/>
                        </a:spcAft>
                      </a:pPr>
                      <a:r>
                        <a:rPr lang="en-US" altLang="ja-JP" sz="1000" b="1"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10</a:t>
                      </a:r>
                      <a:r>
                        <a:rPr lang="ja-JP" altLang="en-US" sz="1000" b="1"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月</a:t>
                      </a:r>
                      <a:r>
                        <a:rPr lang="en-US" altLang="ja-JP" sz="1000" b="1"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28</a:t>
                      </a:r>
                      <a:r>
                        <a:rPr lang="ja-JP" altLang="en-US" sz="1000" b="1"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日</a:t>
                      </a:r>
                      <a:endParaRPr lang="en-US" altLang="ja-JP" sz="1000" b="1"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ctr">
                        <a:spcAft>
                          <a:spcPts val="0"/>
                        </a:spcAft>
                      </a:pPr>
                      <a:r>
                        <a:rPr lang="ja-JP" altLang="en-US"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13</a:t>
                      </a:r>
                      <a:r>
                        <a:rPr lang="ja-JP" altLang="en-US"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15</a:t>
                      </a:r>
                      <a:r>
                        <a:rPr lang="ja-JP" altLang="en-US"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ctr">
                        <a:spcAft>
                          <a:spcPts val="0"/>
                        </a:spcAft>
                      </a:pPr>
                      <a:r>
                        <a:rPr lang="en-US" altLang="ja-JP"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16</a:t>
                      </a:r>
                      <a:r>
                        <a:rPr lang="ja-JP" altLang="en-US"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55</a:t>
                      </a:r>
                      <a:r>
                        <a:rPr lang="ja-JP" altLang="en-US"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bg1">
                        <a:lumMod val="95000"/>
                      </a:schemeClr>
                    </a:solidFill>
                  </a:tcPr>
                </a:tc>
                <a:tc>
                  <a:txBody>
                    <a:bodyPr/>
                    <a:lstStyle/>
                    <a:p>
                      <a:pPr algn="ctr">
                        <a:spcAft>
                          <a:spcPts val="0"/>
                        </a:spcAft>
                      </a:pPr>
                      <a:r>
                        <a:rPr lang="en-US" altLang="ja-JP" sz="1050" b="0" kern="100" dirty="0">
                          <a:solidFill>
                            <a:schemeClr val="tx1"/>
                          </a:solidFill>
                          <a:effectLst/>
                          <a:latin typeface="HG丸ｺﾞｼｯｸM-PRO" panose="020F0600000000000000" pitchFamily="50" charset="-128"/>
                          <a:ea typeface="HG丸ｺﾞｼｯｸM-PRO" panose="020F0600000000000000" pitchFamily="50" charset="-128"/>
                          <a:cs typeface="+mn-cs"/>
                        </a:rPr>
                        <a:t>6</a:t>
                      </a:r>
                      <a:endParaRPr lang="ja-JP" sz="105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bg1">
                        <a:lumMod val="95000"/>
                      </a:schemeClr>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ja-JP" altLang="en-US"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寄り添う</a:t>
                      </a:r>
                      <a:endParaRPr lang="en-US" altLang="ja-JP"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bg1">
                        <a:lumMod val="95000"/>
                      </a:schemeClr>
                    </a:solidFill>
                  </a:tcPr>
                </a:tc>
                <a:tc>
                  <a:txBody>
                    <a:bodyPr/>
                    <a:lstStyle/>
                    <a:p>
                      <a:pPr algn="l">
                        <a:spcAft>
                          <a:spcPts val="0"/>
                        </a:spcAft>
                      </a:pPr>
                      <a:r>
                        <a:rPr lang="en-US" altLang="ja-JP"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株</a:t>
                      </a:r>
                      <a:r>
                        <a:rPr lang="en-US" altLang="ja-JP"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050" kern="10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友安製作所：松尾</a:t>
                      </a:r>
                      <a:r>
                        <a:rPr lang="ja-JP" altLang="en-US"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泰貴氏</a:t>
                      </a:r>
                      <a:endParaRPr lang="en-US" altLang="ja-JP"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l">
                        <a:spcAft>
                          <a:spcPts val="0"/>
                        </a:spcAft>
                      </a:pPr>
                      <a:r>
                        <a:rPr lang="ja-JP" altLang="en-US"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（元八尾市職員）</a:t>
                      </a:r>
                      <a:endParaRPr lang="ja-JP" altLang="ja-JP"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bg1">
                        <a:lumMod val="95000"/>
                      </a:schemeClr>
                    </a:solidFill>
                  </a:tcPr>
                </a:tc>
                <a:extLst>
                  <a:ext uri="{0D108BD9-81ED-4DB2-BD59-A6C34878D82A}">
                    <a16:rowId xmlns:a16="http://schemas.microsoft.com/office/drawing/2014/main" val="509022815"/>
                  </a:ext>
                </a:extLst>
              </a:tr>
              <a:tr h="238385">
                <a:tc vMerge="1">
                  <a:txBody>
                    <a:bodyPr/>
                    <a:lstStyle/>
                    <a:p>
                      <a:pPr algn="ctr">
                        <a:spcAft>
                          <a:spcPts val="0"/>
                        </a:spcAft>
                      </a:pPr>
                      <a:r>
                        <a:rPr lang="en-US" altLang="ja-JP" sz="1000" b="1"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10</a:t>
                      </a:r>
                      <a:r>
                        <a:rPr lang="ja-JP" altLang="en-US" sz="1000" b="1"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月</a:t>
                      </a:r>
                      <a:endParaRPr lang="en-US" altLang="ja-JP" sz="1000" b="1"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ctr">
                        <a:spcAft>
                          <a:spcPts val="0"/>
                        </a:spcAft>
                      </a:pPr>
                      <a:r>
                        <a:rPr lang="ja-JP" altLang="en-US" sz="1000" b="1"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下旬（</a:t>
                      </a:r>
                      <a:r>
                        <a:rPr lang="en-US" altLang="ja-JP" sz="1000" b="1"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25</a:t>
                      </a:r>
                      <a:r>
                        <a:rPr lang="ja-JP" altLang="en-US" sz="1000" b="1"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000" b="1"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29</a:t>
                      </a:r>
                      <a:r>
                        <a:rPr lang="ja-JP" altLang="en-US" sz="1000" b="1"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1000" b="1" kern="100" dirty="0">
                        <a:solidFill>
                          <a:schemeClr val="bg2">
                            <a:lumMod val="50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bg1">
                        <a:lumMod val="95000"/>
                      </a:schemeClr>
                    </a:solidFill>
                  </a:tcPr>
                </a:tc>
                <a:tc>
                  <a:txBody>
                    <a:bodyPr/>
                    <a:lstStyle/>
                    <a:p>
                      <a:pPr algn="ctr">
                        <a:spcAft>
                          <a:spcPts val="0"/>
                        </a:spcAft>
                      </a:pPr>
                      <a:r>
                        <a:rPr lang="en-US" altLang="ja-JP" sz="105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7</a:t>
                      </a:r>
                      <a:endParaRPr lang="ja-JP" sz="105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bg1">
                        <a:lumMod val="95000"/>
                      </a:schemeClr>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ja-JP" altLang="ja-JP" sz="1050" kern="100" dirty="0">
                          <a:solidFill>
                            <a:schemeClr val="tx1"/>
                          </a:solidFill>
                          <a:effectLst/>
                          <a:latin typeface="HG丸ｺﾞｼｯｸM-PRO" panose="020F0600000000000000" pitchFamily="50" charset="-128"/>
                          <a:ea typeface="HG丸ｺﾞｼｯｸM-PRO" panose="020F0600000000000000" pitchFamily="50" charset="-128"/>
                        </a:rPr>
                        <a:t>地域を育てる</a:t>
                      </a:r>
                      <a:endParaRPr lang="ja-JP" altLang="ja-JP"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bg1">
                        <a:lumMod val="95000"/>
                      </a:schemeClr>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ja-JP" altLang="en-US" sz="1050" kern="100" dirty="0">
                          <a:solidFill>
                            <a:schemeClr val="tx1"/>
                          </a:solidFill>
                          <a:effectLst/>
                          <a:latin typeface="HG丸ｺﾞｼｯｸM-PRO" panose="020F0600000000000000" pitchFamily="50" charset="-128"/>
                          <a:ea typeface="HG丸ｺﾞｼｯｸM-PRO" panose="020F0600000000000000" pitchFamily="50" charset="-128"/>
                        </a:rPr>
                        <a:t>認定</a:t>
                      </a:r>
                      <a:r>
                        <a:rPr lang="en-US" altLang="ja-JP" sz="1050" kern="100" dirty="0">
                          <a:solidFill>
                            <a:schemeClr val="tx1"/>
                          </a:solidFill>
                          <a:effectLst/>
                          <a:latin typeface="HG丸ｺﾞｼｯｸM-PRO" panose="020F0600000000000000" pitchFamily="50" charset="-128"/>
                          <a:ea typeface="HG丸ｺﾞｼｯｸM-PRO" panose="020F0600000000000000" pitchFamily="50" charset="-128"/>
                        </a:rPr>
                        <a:t>NPO</a:t>
                      </a:r>
                      <a:r>
                        <a:rPr lang="ja-JP" altLang="en-US" sz="1050" kern="100" dirty="0">
                          <a:solidFill>
                            <a:schemeClr val="tx1"/>
                          </a:solidFill>
                          <a:effectLst/>
                          <a:latin typeface="HG丸ｺﾞｼｯｸM-PRO" panose="020F0600000000000000" pitchFamily="50" charset="-128"/>
                          <a:ea typeface="HG丸ｺﾞｼｯｸM-PRO" panose="020F0600000000000000" pitchFamily="50" charset="-128"/>
                        </a:rPr>
                        <a:t>法人グリーンバレー：</a:t>
                      </a:r>
                      <a:endParaRPr lang="en-US" altLang="ja-JP" sz="1050" kern="100" dirty="0">
                        <a:solidFill>
                          <a:schemeClr val="tx1"/>
                        </a:solidFill>
                        <a:effectLst/>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r>
                        <a:rPr lang="ja-JP" altLang="en-US" sz="1050" kern="100" dirty="0">
                          <a:solidFill>
                            <a:schemeClr val="tx1"/>
                          </a:solidFill>
                          <a:effectLst/>
                          <a:latin typeface="HG丸ｺﾞｼｯｸM-PRO" panose="020F0600000000000000" pitchFamily="50" charset="-128"/>
                          <a:ea typeface="HG丸ｺﾞｼｯｸM-PRO" panose="020F0600000000000000" pitchFamily="50" charset="-128"/>
                        </a:rPr>
                        <a:t>　　　　　　　　　　　　理事　</a:t>
                      </a:r>
                      <a:r>
                        <a:rPr lang="ja-JP" altLang="ja-JP" sz="1050" kern="100" dirty="0">
                          <a:solidFill>
                            <a:schemeClr val="tx1"/>
                          </a:solidFill>
                          <a:effectLst/>
                          <a:latin typeface="HG丸ｺﾞｼｯｸM-PRO" panose="020F0600000000000000" pitchFamily="50" charset="-128"/>
                          <a:ea typeface="HG丸ｺﾞｼｯｸM-PRO" panose="020F0600000000000000" pitchFamily="50" charset="-128"/>
                        </a:rPr>
                        <a:t>大南信也氏</a:t>
                      </a:r>
                      <a:endParaRPr lang="ja-JP" altLang="ja-JP"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bg1">
                        <a:lumMod val="95000"/>
                      </a:schemeClr>
                    </a:solidFill>
                  </a:tcPr>
                </a:tc>
                <a:extLst>
                  <a:ext uri="{0D108BD9-81ED-4DB2-BD59-A6C34878D82A}">
                    <a16:rowId xmlns:a16="http://schemas.microsoft.com/office/drawing/2014/main" val="3382983186"/>
                  </a:ext>
                </a:extLst>
              </a:tr>
              <a:tr h="333788">
                <a:tc>
                  <a:txBody>
                    <a:bodyPr/>
                    <a:lstStyle/>
                    <a:p>
                      <a:pPr algn="ctr">
                        <a:spcAft>
                          <a:spcPts val="0"/>
                        </a:spcAft>
                      </a:pPr>
                      <a:r>
                        <a:rPr lang="en-US" altLang="ja-JP"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10</a:t>
                      </a:r>
                      <a:r>
                        <a:rPr lang="ja-JP" altLang="en-US"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月～</a:t>
                      </a:r>
                      <a:r>
                        <a:rPr lang="en-US" altLang="ja-JP"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11</a:t>
                      </a:r>
                      <a:r>
                        <a:rPr lang="ja-JP" altLang="en-US"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月</a:t>
                      </a:r>
                      <a:endParaRPr lang="en-US" altLang="ja-JP"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accent6">
                        <a:lumMod val="40000"/>
                        <a:lumOff val="60000"/>
                      </a:schemeClr>
                    </a:solidFill>
                  </a:tcPr>
                </a:tc>
                <a:tc>
                  <a:txBody>
                    <a:bodyPr/>
                    <a:lstStyle/>
                    <a:p>
                      <a:pPr algn="ctr">
                        <a:spcAft>
                          <a:spcPts val="0"/>
                        </a:spcAft>
                      </a:pPr>
                      <a:endParaRPr lang="ja-JP" sz="105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accent6">
                        <a:lumMod val="40000"/>
                        <a:lumOff val="60000"/>
                      </a:schemeClr>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ja-JP" altLang="en-US"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企業ヒアリングの実施</a:t>
                      </a:r>
                    </a:p>
                  </a:txBody>
                  <a:tcPr marL="64295" marR="64295" marT="0" marB="0" anchor="ctr">
                    <a:solidFill>
                      <a:schemeClr val="accent6">
                        <a:lumMod val="40000"/>
                        <a:lumOff val="60000"/>
                      </a:schemeClr>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ja-JP" altLang="en-US"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accent6">
                        <a:lumMod val="40000"/>
                        <a:lumOff val="60000"/>
                      </a:schemeClr>
                    </a:solidFill>
                  </a:tcPr>
                </a:tc>
                <a:extLst>
                  <a:ext uri="{0D108BD9-81ED-4DB2-BD59-A6C34878D82A}">
                    <a16:rowId xmlns:a16="http://schemas.microsoft.com/office/drawing/2014/main" val="1424673593"/>
                  </a:ext>
                </a:extLst>
              </a:tr>
              <a:tr h="392079">
                <a:tc rowSpan="2">
                  <a:txBody>
                    <a:bodyPr/>
                    <a:lstStyle/>
                    <a:p>
                      <a:pPr algn="ctr">
                        <a:spcAft>
                          <a:spcPts val="0"/>
                        </a:spcAft>
                      </a:pPr>
                      <a:r>
                        <a:rPr lang="en-US" altLang="ja-JP"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11</a:t>
                      </a:r>
                      <a:r>
                        <a:rPr lang="ja-JP" altLang="en-US"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月</a:t>
                      </a:r>
                      <a:r>
                        <a:rPr lang="en-US" altLang="ja-JP"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24</a:t>
                      </a:r>
                      <a:r>
                        <a:rPr lang="ja-JP" altLang="en-US"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日</a:t>
                      </a:r>
                      <a:endParaRPr lang="en-US" altLang="ja-JP" sz="10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ctr">
                        <a:spcAft>
                          <a:spcPts val="0"/>
                        </a:spcAft>
                      </a:pPr>
                      <a:r>
                        <a:rPr lang="ja-JP" altLang="en-US"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13</a:t>
                      </a:r>
                      <a:r>
                        <a:rPr lang="ja-JP" altLang="en-US"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15</a:t>
                      </a:r>
                      <a:r>
                        <a:rPr lang="ja-JP" altLang="en-US"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17</a:t>
                      </a:r>
                      <a:r>
                        <a:rPr lang="ja-JP" altLang="en-US"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30</a:t>
                      </a:r>
                      <a:r>
                        <a:rPr lang="ja-JP" altLang="en-US" sz="90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bg1">
                        <a:lumMod val="95000"/>
                      </a:schemeClr>
                    </a:solidFill>
                  </a:tcPr>
                </a:tc>
                <a:tc>
                  <a:txBody>
                    <a:bodyPr/>
                    <a:lstStyle/>
                    <a:p>
                      <a:pPr algn="ctr">
                        <a:spcAft>
                          <a:spcPts val="0"/>
                        </a:spcAft>
                      </a:pPr>
                      <a:r>
                        <a:rPr lang="en-US" altLang="ja-JP" sz="105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8</a:t>
                      </a:r>
                      <a:endParaRPr lang="ja-JP" sz="105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bg1">
                        <a:lumMod val="9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図書館にみる情報の力</a:t>
                      </a:r>
                      <a:endParaRPr lang="en-US" altLang="ja-JP"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bg1">
                        <a:lumMod val="95000"/>
                      </a:schemeClr>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zh-TW" altLang="en-US"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鳥取県立図書館：</a:t>
                      </a:r>
                      <a:r>
                        <a:rPr lang="ja-JP" altLang="en-US"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図書館</a:t>
                      </a:r>
                      <a:r>
                        <a:rPr lang="zh-TW" altLang="en-US"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長</a:t>
                      </a:r>
                      <a:r>
                        <a:rPr lang="ja-JP" altLang="en-US"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小林隆志氏</a:t>
                      </a:r>
                      <a:endParaRPr lang="en-US" altLang="ja-JP"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大阪府立中央図書館：西尾恵一氏</a:t>
                      </a:r>
                      <a:endParaRPr lang="en-US" altLang="ja-JP"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大阪府立中之島図書館</a:t>
                      </a:r>
                      <a:r>
                        <a:rPr lang="ja-JP" altLang="en-US" sz="1050" kern="10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：泉有起</a:t>
                      </a:r>
                      <a:r>
                        <a:rPr lang="ja-JP" altLang="en-US"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氏</a:t>
                      </a:r>
                      <a:endParaRPr lang="en-US" altLang="ja-JP"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indent="0" algn="l" defTabSz="685800" rtl="0" eaLnBrk="1" fontAlgn="auto" latinLnBrk="0" hangingPunct="1">
                        <a:lnSpc>
                          <a:spcPct val="100000"/>
                        </a:lnSpc>
                        <a:spcBef>
                          <a:spcPts val="0"/>
                        </a:spcBef>
                        <a:spcAft>
                          <a:spcPts val="0"/>
                        </a:spcAft>
                        <a:buClrTx/>
                        <a:buSzTx/>
                        <a:buFontTx/>
                        <a:buNone/>
                        <a:tabLst/>
                        <a:defRPr/>
                      </a:pPr>
                      <a:r>
                        <a:rPr lang="ja-JP" altLang="en-US"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国立国会図書館関西館：向井紀子氏</a:t>
                      </a:r>
                      <a:endParaRPr lang="en-US" altLang="ja-JP"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0" marR="0" indent="0" algn="l" defTabSz="685800" rtl="0" eaLnBrk="1" fontAlgn="auto" latinLnBrk="0" hangingPunct="1">
                        <a:lnSpc>
                          <a:spcPct val="100000"/>
                        </a:lnSpc>
                        <a:spcBef>
                          <a:spcPts val="0"/>
                        </a:spcBef>
                        <a:spcAft>
                          <a:spcPts val="0"/>
                        </a:spcAft>
                        <a:buClrTx/>
                        <a:buSzTx/>
                        <a:buFontTx/>
                        <a:buNone/>
                        <a:tabLst/>
                        <a:defRPr/>
                      </a:pPr>
                      <a:r>
                        <a:rPr lang="ja-JP" altLang="en-US"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大阪市立中央図書館：岡本泰子氏</a:t>
                      </a:r>
                      <a:endParaRPr lang="en-US" altLang="ja-JP"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bg1">
                        <a:lumMod val="95000"/>
                      </a:schemeClr>
                    </a:solidFill>
                  </a:tcPr>
                </a:tc>
                <a:extLst>
                  <a:ext uri="{0D108BD9-81ED-4DB2-BD59-A6C34878D82A}">
                    <a16:rowId xmlns:a16="http://schemas.microsoft.com/office/drawing/2014/main" val="3590664594"/>
                  </a:ext>
                </a:extLst>
              </a:tr>
              <a:tr h="504488">
                <a:tc vMerge="1">
                  <a:txBody>
                    <a:bodyPr/>
                    <a:lstStyle/>
                    <a:p>
                      <a:endParaRPr kumimoji="1" lang="ja-JP" altLang="en-US"/>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ja-JP" sz="1050" b="0" kern="100" dirty="0">
                          <a:solidFill>
                            <a:schemeClr val="tx1"/>
                          </a:solidFill>
                          <a:effectLst/>
                          <a:latin typeface="HG丸ｺﾞｼｯｸM-PRO" panose="020F0600000000000000" pitchFamily="50" charset="-128"/>
                          <a:ea typeface="HG丸ｺﾞｼｯｸM-PRO" panose="020F0600000000000000" pitchFamily="50" charset="-128"/>
                          <a:cs typeface="+mn-cs"/>
                        </a:rPr>
                        <a:t>9</a:t>
                      </a:r>
                    </a:p>
                  </a:txBody>
                  <a:tcPr marL="64295" marR="64295" marT="0" marB="0" anchor="ctr">
                    <a:solidFill>
                      <a:schemeClr val="bg1">
                        <a:lumMod val="95000"/>
                      </a:schemeClr>
                    </a:solidFill>
                  </a:tcPr>
                </a:tc>
                <a:tc>
                  <a:txBody>
                    <a:bodyPr/>
                    <a:lstStyle/>
                    <a:p>
                      <a:pPr marL="0" marR="0" indent="0" algn="l" rtl="0" eaLnBrk="1" fontAlgn="auto" latinLnBrk="0" hangingPunct="1">
                        <a:spcBef>
                          <a:spcPts val="0"/>
                        </a:spcBef>
                        <a:spcAft>
                          <a:spcPts val="0"/>
                        </a:spcAft>
                      </a:pPr>
                      <a:r>
                        <a:rPr kumimoji="1" lang="en-US" altLang="ja-JP" sz="1050" b="0" i="0" u="none" strike="noStrike"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kumimoji="1" lang="ja-JP" altLang="en-US" sz="1050" b="0" i="0" u="none" strike="noStrike"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企画する</a:t>
                      </a:r>
                      <a:endParaRPr lang="ja-JP" altLang="en-US" sz="1800" b="0" i="0" u="none" strike="noStrike" dirty="0">
                        <a:effectLst/>
                        <a:latin typeface="Arial" panose="020B0604020202020204" pitchFamily="34" charset="0"/>
                      </a:endParaRPr>
                    </a:p>
                  </a:txBody>
                  <a:tcPr marL="64262" marR="64262" marT="9525" marB="0" anchor="ctr">
                    <a:solidFill>
                      <a:schemeClr val="bg1">
                        <a:lumMod val="95000"/>
                      </a:schemeClr>
                    </a:solidFill>
                  </a:tcPr>
                </a:tc>
                <a:tc>
                  <a:txBody>
                    <a:bodyPr/>
                    <a:lstStyle/>
                    <a:p>
                      <a:pPr marL="0" marR="0" indent="0" algn="l" rtl="0" eaLnBrk="1" fontAlgn="auto" latinLnBrk="0" hangingPunct="1">
                        <a:spcBef>
                          <a:spcPts val="0"/>
                        </a:spcBef>
                        <a:spcAft>
                          <a:spcPts val="0"/>
                        </a:spcAft>
                      </a:pPr>
                      <a:r>
                        <a:rPr kumimoji="1" lang="ja-JP" altLang="en-US" sz="1050" b="0" i="0" u="none" strike="noStrike" kern="100" dirty="0">
                          <a:solidFill>
                            <a:srgbClr val="000000"/>
                          </a:solidFill>
                          <a:effectLst/>
                          <a:latin typeface="HG丸ｺﾞｼｯｸM-PRO" panose="020F0600000000000000" pitchFamily="50" charset="-128"/>
                          <a:ea typeface="HG丸ｺﾞｼｯｸM-PRO" panose="020F0600000000000000" pitchFamily="50" charset="-128"/>
                        </a:rPr>
                        <a:t>未来</a:t>
                      </a:r>
                      <a:r>
                        <a:rPr kumimoji="1" lang="en-US" altLang="ja-JP" sz="1050" b="0" i="0" u="none" strike="noStrike" kern="100" dirty="0">
                          <a:solidFill>
                            <a:srgbClr val="000000"/>
                          </a:solidFill>
                          <a:effectLst/>
                          <a:latin typeface="HG丸ｺﾞｼｯｸM-PRO" panose="020F0600000000000000" pitchFamily="50" charset="-128"/>
                          <a:ea typeface="HG丸ｺﾞｼｯｸM-PRO" panose="020F0600000000000000" pitchFamily="50" charset="-128"/>
                        </a:rPr>
                        <a:t>100</a:t>
                      </a:r>
                      <a:r>
                        <a:rPr kumimoji="1" lang="ja-JP" altLang="en-US" sz="1050" b="0" i="0" u="none" strike="noStrike" kern="100" dirty="0">
                          <a:solidFill>
                            <a:srgbClr val="000000"/>
                          </a:solidFill>
                          <a:effectLst/>
                          <a:latin typeface="HG丸ｺﾞｼｯｸM-PRO" panose="020F0600000000000000" pitchFamily="50" charset="-128"/>
                          <a:ea typeface="HG丸ｺﾞｼｯｸM-PRO" panose="020F0600000000000000" pitchFamily="50" charset="-128"/>
                        </a:rPr>
                        <a:t>年製作所：</a:t>
                      </a:r>
                      <a:r>
                        <a:rPr kumimoji="1" lang="en-US" altLang="ja-JP" sz="1050" b="0" i="0" u="none" strike="noStrike" kern="100" dirty="0">
                          <a:solidFill>
                            <a:srgbClr val="000000"/>
                          </a:solidFill>
                          <a:effectLst/>
                          <a:latin typeface="HG丸ｺﾞｼｯｸM-PRO" panose="020F0600000000000000" pitchFamily="50" charset="-128"/>
                          <a:ea typeface="HG丸ｺﾞｼｯｸM-PRO" panose="020F0600000000000000" pitchFamily="50" charset="-128"/>
                        </a:rPr>
                        <a:t>CEO</a:t>
                      </a:r>
                      <a:r>
                        <a:rPr kumimoji="1" lang="ja-JP" altLang="en-US" sz="1050" b="0" i="0" u="none" strike="noStrike" kern="100" dirty="0">
                          <a:solidFill>
                            <a:srgbClr val="000000"/>
                          </a:solidFill>
                          <a:effectLst/>
                          <a:latin typeface="HG丸ｺﾞｼｯｸM-PRO" panose="020F0600000000000000" pitchFamily="50" charset="-128"/>
                          <a:ea typeface="HG丸ｺﾞｼｯｸM-PRO" panose="020F0600000000000000" pitchFamily="50" charset="-128"/>
                        </a:rPr>
                        <a:t>　矢野貴朗氏</a:t>
                      </a:r>
                      <a:endParaRPr kumimoji="1" lang="en-US" altLang="ja-JP" sz="1800" b="0" i="0" u="none" strike="noStrike" kern="100" dirty="0">
                        <a:solidFill>
                          <a:srgbClr val="000000"/>
                        </a:solidFill>
                        <a:effectLst/>
                        <a:latin typeface="Arial" panose="020B0604020202020204" pitchFamily="34" charset="0"/>
                        <a:ea typeface="HG丸ｺﾞｼｯｸM-PRO" panose="020F0600000000000000"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00" dirty="0">
                          <a:solidFill>
                            <a:srgbClr val="000000"/>
                          </a:solidFill>
                          <a:effectLst/>
                          <a:latin typeface="HG丸ｺﾞｼｯｸM-PRO" panose="020F0600000000000000" pitchFamily="50" charset="-128"/>
                          <a:ea typeface="HG丸ｺﾞｼｯｸM-PRO" panose="020F0600000000000000" pitchFamily="50" charset="-128"/>
                        </a:rPr>
                        <a:t>（元大阪府職員）</a:t>
                      </a:r>
                      <a:endParaRPr kumimoji="1" lang="en-US" altLang="ja-JP" sz="1050" b="0" i="0" u="none" strike="noStrike" kern="100" dirty="0">
                        <a:solidFill>
                          <a:srgbClr val="000000"/>
                        </a:solidFill>
                        <a:effectLst/>
                        <a:latin typeface="HG丸ｺﾞｼｯｸM-PRO" panose="020F0600000000000000" pitchFamily="50" charset="-128"/>
                        <a:ea typeface="HG丸ｺﾞｼｯｸM-PRO" panose="020F0600000000000000" pitchFamily="50" charset="-128"/>
                      </a:endParaRPr>
                    </a:p>
                  </a:txBody>
                  <a:tcPr marL="64262" marR="64262" marT="9525" marB="0" anchor="ctr">
                    <a:solidFill>
                      <a:schemeClr val="bg1">
                        <a:lumMod val="95000"/>
                      </a:schemeClr>
                    </a:solidFill>
                  </a:tcPr>
                </a:tc>
                <a:extLst>
                  <a:ext uri="{0D108BD9-81ED-4DB2-BD59-A6C34878D82A}">
                    <a16:rowId xmlns:a16="http://schemas.microsoft.com/office/drawing/2014/main" val="1598052025"/>
                  </a:ext>
                </a:extLst>
              </a:tr>
              <a:tr h="287864">
                <a:tc rowSpan="2">
                  <a:txBody>
                    <a:bodyPr/>
                    <a:lstStyle/>
                    <a:p>
                      <a:pPr algn="ctr">
                        <a:spcAft>
                          <a:spcPts val="0"/>
                        </a:spcAft>
                      </a:pPr>
                      <a:r>
                        <a:rPr lang="en-US" altLang="ja-JP"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12</a:t>
                      </a:r>
                      <a:r>
                        <a:rPr lang="ja-JP" altLang="en-US"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月中旬（</a:t>
                      </a:r>
                      <a:r>
                        <a:rPr lang="en-US" altLang="ja-JP"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13</a:t>
                      </a:r>
                      <a:r>
                        <a:rPr lang="ja-JP" altLang="en-US"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17</a:t>
                      </a:r>
                      <a:r>
                        <a:rPr lang="ja-JP" altLang="en-US"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sz="9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accent6">
                        <a:lumMod val="40000"/>
                        <a:lumOff val="60000"/>
                      </a:schemeClr>
                    </a:solidFill>
                  </a:tcPr>
                </a:tc>
                <a:tc>
                  <a:txBody>
                    <a:bodyPr/>
                    <a:lstStyle/>
                    <a:p>
                      <a:pPr algn="ctr">
                        <a:spcAft>
                          <a:spcPts val="0"/>
                        </a:spcAft>
                      </a:pPr>
                      <a:r>
                        <a:rPr lang="en-US" altLang="ja-JP" sz="1050" b="0" kern="100" dirty="0">
                          <a:solidFill>
                            <a:schemeClr val="tx1"/>
                          </a:solidFill>
                          <a:effectLst/>
                          <a:latin typeface="HG丸ｺﾞｼｯｸM-PRO" panose="020F0600000000000000" pitchFamily="50" charset="-128"/>
                          <a:ea typeface="HG丸ｺﾞｼｯｸM-PRO" panose="020F0600000000000000" pitchFamily="50" charset="-128"/>
                          <a:cs typeface="+mn-cs"/>
                        </a:rPr>
                        <a:t>10</a:t>
                      </a:r>
                      <a:endParaRPr lang="ja-JP" sz="105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accent6">
                        <a:lumMod val="40000"/>
                        <a:lumOff val="60000"/>
                      </a:schemeClr>
                    </a:solidFill>
                  </a:tcPr>
                </a:tc>
                <a:tc>
                  <a:txBody>
                    <a:bodyPr/>
                    <a:lstStyle/>
                    <a:p>
                      <a:pPr algn="l">
                        <a:spcAft>
                          <a:spcPts val="0"/>
                        </a:spcAft>
                      </a:pPr>
                      <a:r>
                        <a:rPr lang="ja-JP" sz="1050" kern="100" dirty="0">
                          <a:solidFill>
                            <a:schemeClr val="tx1"/>
                          </a:solidFill>
                          <a:effectLst/>
                          <a:latin typeface="HG丸ｺﾞｼｯｸM-PRO" panose="020F0600000000000000" pitchFamily="50" charset="-128"/>
                          <a:ea typeface="HG丸ｺﾞｼｯｸM-PRO" panose="020F0600000000000000" pitchFamily="50" charset="-128"/>
                        </a:rPr>
                        <a:t>聞き・書き・物語る力</a:t>
                      </a:r>
                      <a:r>
                        <a:rPr lang="en-US" altLang="ja-JP" sz="1050" kern="100" dirty="0">
                          <a:solidFill>
                            <a:schemeClr val="tx1"/>
                          </a:solidFill>
                          <a:effectLst/>
                          <a:latin typeface="HG丸ｺﾞｼｯｸM-PRO" panose="020F0600000000000000" pitchFamily="50" charset="-128"/>
                          <a:ea typeface="HG丸ｺﾞｼｯｸM-PRO" panose="020F0600000000000000" pitchFamily="50" charset="-128"/>
                        </a:rPr>
                        <a:t>※</a:t>
                      </a:r>
                      <a:endParaRPr lang="ja-JP"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accent6">
                        <a:lumMod val="40000"/>
                        <a:lumOff val="60000"/>
                      </a:schemeClr>
                    </a:solidFill>
                  </a:tcPr>
                </a:tc>
                <a:tc rowSpan="2">
                  <a:txBody>
                    <a:bodyPr/>
                    <a:lstStyle/>
                    <a:p>
                      <a:pPr algn="l">
                        <a:spcAft>
                          <a:spcPts val="0"/>
                        </a:spcAft>
                      </a:pPr>
                      <a:r>
                        <a:rPr lang="ja-JP" altLang="en-US" sz="1050" kern="100" dirty="0">
                          <a:solidFill>
                            <a:schemeClr val="tx1"/>
                          </a:solidFill>
                          <a:effectLst/>
                          <a:latin typeface="HG丸ｺﾞｼｯｸM-PRO" panose="020F0600000000000000" pitchFamily="50" charset="-128"/>
                          <a:ea typeface="HG丸ｺﾞｼｯｸM-PRO" panose="020F0600000000000000" pitchFamily="50" charset="-128"/>
                        </a:rPr>
                        <a:t>りそな総合研究所：</a:t>
                      </a:r>
                    </a:p>
                    <a:p>
                      <a:pPr algn="l">
                        <a:spcAft>
                          <a:spcPts val="0"/>
                        </a:spcAft>
                      </a:pPr>
                      <a:r>
                        <a:rPr lang="ja-JP" altLang="en-US" sz="1050" kern="100" dirty="0">
                          <a:solidFill>
                            <a:schemeClr val="tx1"/>
                          </a:solidFill>
                          <a:effectLst/>
                          <a:latin typeface="HG丸ｺﾞｼｯｸM-PRO" panose="020F0600000000000000" pitchFamily="50" charset="-128"/>
                          <a:ea typeface="HG丸ｺﾞｼｯｸM-PRO" panose="020F0600000000000000" pitchFamily="50" charset="-128"/>
                        </a:rPr>
                        <a:t>　リーナルビジネス部長　</a:t>
                      </a:r>
                      <a:r>
                        <a:rPr lang="ja-JP" sz="1050" kern="100" dirty="0">
                          <a:solidFill>
                            <a:schemeClr val="tx1"/>
                          </a:solidFill>
                          <a:effectLst/>
                          <a:latin typeface="HG丸ｺﾞｼｯｸM-PRO" panose="020F0600000000000000" pitchFamily="50" charset="-128"/>
                          <a:ea typeface="HG丸ｺﾞｼｯｸM-PRO" panose="020F0600000000000000" pitchFamily="50" charset="-128"/>
                        </a:rPr>
                        <a:t>藤原明氏</a:t>
                      </a:r>
                      <a:endParaRPr lang="ja-JP"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accent6">
                        <a:lumMod val="40000"/>
                        <a:lumOff val="60000"/>
                      </a:schemeClr>
                    </a:solidFill>
                  </a:tcPr>
                </a:tc>
                <a:extLst>
                  <a:ext uri="{0D108BD9-81ED-4DB2-BD59-A6C34878D82A}">
                    <a16:rowId xmlns:a16="http://schemas.microsoft.com/office/drawing/2014/main" val="10009"/>
                  </a:ext>
                </a:extLst>
              </a:tr>
              <a:tr h="287864">
                <a:tc vMerge="1">
                  <a:txBody>
                    <a:bodyPr/>
                    <a:lstStyle/>
                    <a:p>
                      <a:pPr algn="ctr">
                        <a:spcAft>
                          <a:spcPts val="0"/>
                        </a:spcAft>
                      </a:pPr>
                      <a:endParaRPr lang="ja-JP" altLang="ja-JP" sz="1400" kern="100" dirty="0">
                        <a:solidFill>
                          <a:schemeClr val="bg2">
                            <a:lumMod val="50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bg1">
                        <a:lumMod val="95000"/>
                      </a:schemeClr>
                    </a:solidFill>
                  </a:tcPr>
                </a:tc>
                <a:tc>
                  <a:txBody>
                    <a:bodyPr/>
                    <a:lstStyle/>
                    <a:p>
                      <a:pPr algn="ctr">
                        <a:spcAft>
                          <a:spcPts val="0"/>
                        </a:spcAft>
                      </a:pPr>
                      <a:r>
                        <a:rPr lang="en-US" sz="1050" b="0" kern="100" dirty="0">
                          <a:solidFill>
                            <a:schemeClr val="tx1"/>
                          </a:solidFill>
                          <a:effectLst/>
                          <a:latin typeface="HG丸ｺﾞｼｯｸM-PRO" panose="020F0600000000000000" pitchFamily="50" charset="-128"/>
                          <a:ea typeface="HG丸ｺﾞｼｯｸM-PRO" panose="020F0600000000000000" pitchFamily="50" charset="-128"/>
                        </a:rPr>
                        <a:t>1</a:t>
                      </a:r>
                      <a:r>
                        <a:rPr lang="ja-JP" altLang="en-US" sz="1050" b="0" kern="100" dirty="0">
                          <a:solidFill>
                            <a:schemeClr val="tx1"/>
                          </a:solidFill>
                          <a:effectLst/>
                          <a:latin typeface="HG丸ｺﾞｼｯｸM-PRO" panose="020F0600000000000000" pitchFamily="50" charset="-128"/>
                          <a:ea typeface="HG丸ｺﾞｼｯｸM-PRO" panose="020F0600000000000000" pitchFamily="50" charset="-128"/>
                        </a:rPr>
                        <a:t>１</a:t>
                      </a:r>
                      <a:endParaRPr lang="ja-JP" sz="105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accent6">
                        <a:lumMod val="40000"/>
                        <a:lumOff val="60000"/>
                      </a:schemeClr>
                    </a:solidFill>
                  </a:tcPr>
                </a:tc>
                <a:tc>
                  <a:txBody>
                    <a:bodyPr/>
                    <a:lstStyle/>
                    <a:p>
                      <a:pPr algn="l">
                        <a:spcAft>
                          <a:spcPts val="0"/>
                        </a:spcAft>
                      </a:pPr>
                      <a:r>
                        <a:rPr lang="ja-JP" sz="1050" kern="100" dirty="0">
                          <a:solidFill>
                            <a:schemeClr val="tx1"/>
                          </a:solidFill>
                          <a:effectLst/>
                          <a:latin typeface="HG丸ｺﾞｼｯｸM-PRO" panose="020F0600000000000000" pitchFamily="50" charset="-128"/>
                          <a:ea typeface="HG丸ｺﾞｼｯｸM-PRO" panose="020F0600000000000000" pitchFamily="50" charset="-128"/>
                        </a:rPr>
                        <a:t>課題をみつける</a:t>
                      </a:r>
                      <a:r>
                        <a:rPr lang="en-US" altLang="ja-JP" sz="1050" kern="100" dirty="0">
                          <a:solidFill>
                            <a:schemeClr val="tx1"/>
                          </a:solidFill>
                          <a:effectLst/>
                          <a:latin typeface="HG丸ｺﾞｼｯｸM-PRO" panose="020F0600000000000000" pitchFamily="50" charset="-128"/>
                          <a:ea typeface="HG丸ｺﾞｼｯｸM-PRO" panose="020F0600000000000000" pitchFamily="50" charset="-128"/>
                        </a:rPr>
                        <a:t>※</a:t>
                      </a:r>
                    </a:p>
                    <a:p>
                      <a:pPr algn="l">
                        <a:spcAft>
                          <a:spcPts val="0"/>
                        </a:spcAft>
                      </a:pPr>
                      <a:r>
                        <a:rPr lang="ja-JP" altLang="en-US"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（ワークショップ）</a:t>
                      </a:r>
                      <a:endParaRPr lang="ja-JP"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accent6">
                        <a:lumMod val="40000"/>
                        <a:lumOff val="60000"/>
                      </a:schemeClr>
                    </a:solidFill>
                  </a:tcPr>
                </a:tc>
                <a:tc vMerge="1">
                  <a:txBody>
                    <a:bodyPr/>
                    <a:lstStyle/>
                    <a:p>
                      <a:pPr algn="l">
                        <a:spcAft>
                          <a:spcPts val="0"/>
                        </a:spcAft>
                      </a:pPr>
                      <a:endParaRPr lang="ja-JP" altLang="ja-JP" sz="1050" kern="100" dirty="0">
                        <a:solidFill>
                          <a:schemeClr val="bg2">
                            <a:lumMod val="50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bg1">
                        <a:lumMod val="95000"/>
                      </a:schemeClr>
                    </a:solidFill>
                  </a:tcPr>
                </a:tc>
                <a:extLst>
                  <a:ext uri="{0D108BD9-81ED-4DB2-BD59-A6C34878D82A}">
                    <a16:rowId xmlns:a16="http://schemas.microsoft.com/office/drawing/2014/main" val="10010"/>
                  </a:ext>
                </a:extLst>
              </a:tr>
              <a:tr h="287864">
                <a:tc rowSpan="2">
                  <a:txBody>
                    <a:bodyPr/>
                    <a:lstStyle/>
                    <a:p>
                      <a:pPr algn="ctr">
                        <a:spcAft>
                          <a:spcPts val="0"/>
                        </a:spcAft>
                      </a:pPr>
                      <a:r>
                        <a:rPr lang="ja-JP" altLang="en-US"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１月中旬（</a:t>
                      </a:r>
                      <a:r>
                        <a:rPr lang="en-US" altLang="ja-JP"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10</a:t>
                      </a:r>
                      <a:r>
                        <a:rPr lang="ja-JP" altLang="en-US"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14</a:t>
                      </a:r>
                      <a:r>
                        <a:rPr lang="ja-JP" altLang="en-US"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bg1">
                        <a:lumMod val="95000"/>
                      </a:schemeClr>
                    </a:solidFill>
                  </a:tcPr>
                </a:tc>
                <a:tc>
                  <a:txBody>
                    <a:bodyPr/>
                    <a:lstStyle/>
                    <a:p>
                      <a:pPr algn="ctr">
                        <a:spcAft>
                          <a:spcPts val="0"/>
                        </a:spcAft>
                      </a:pPr>
                      <a:r>
                        <a:rPr lang="en-US" altLang="ja-JP" sz="1050" b="0" kern="100" dirty="0">
                          <a:solidFill>
                            <a:schemeClr val="tx1"/>
                          </a:solidFill>
                          <a:effectLst/>
                          <a:latin typeface="HG丸ｺﾞｼｯｸM-PRO" panose="020F0600000000000000" pitchFamily="50" charset="-128"/>
                          <a:ea typeface="HG丸ｺﾞｼｯｸM-PRO" panose="020F0600000000000000" pitchFamily="50" charset="-128"/>
                          <a:cs typeface="+mn-cs"/>
                        </a:rPr>
                        <a:t>1</a:t>
                      </a:r>
                      <a:r>
                        <a:rPr lang="ja-JP" altLang="en-US" sz="1050" b="0" kern="100" dirty="0">
                          <a:solidFill>
                            <a:schemeClr val="tx1"/>
                          </a:solidFill>
                          <a:effectLst/>
                          <a:latin typeface="HG丸ｺﾞｼｯｸM-PRO" panose="020F0600000000000000" pitchFamily="50" charset="-128"/>
                          <a:ea typeface="HG丸ｺﾞｼｯｸM-PRO" panose="020F0600000000000000" pitchFamily="50" charset="-128"/>
                          <a:cs typeface="+mn-cs"/>
                        </a:rPr>
                        <a:t>２</a:t>
                      </a:r>
                      <a:endParaRPr lang="ja-JP" sz="105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bg1">
                        <a:lumMod val="95000"/>
                      </a:schemeClr>
                    </a:solidFill>
                  </a:tcPr>
                </a:tc>
                <a:tc>
                  <a:txBody>
                    <a:bodyPr/>
                    <a:lstStyle/>
                    <a:p>
                      <a:pPr algn="l">
                        <a:spcAft>
                          <a:spcPts val="0"/>
                        </a:spcAft>
                      </a:pPr>
                      <a:r>
                        <a:rPr lang="ja-JP" sz="1050" kern="100" dirty="0">
                          <a:solidFill>
                            <a:schemeClr val="tx1"/>
                          </a:solidFill>
                          <a:effectLst/>
                          <a:latin typeface="HG丸ｺﾞｼｯｸM-PRO" panose="020F0600000000000000" pitchFamily="50" charset="-128"/>
                          <a:ea typeface="HG丸ｺﾞｼｯｸM-PRO" panose="020F0600000000000000" pitchFamily="50" charset="-128"/>
                        </a:rPr>
                        <a:t>課題をつなげる</a:t>
                      </a:r>
                      <a:r>
                        <a:rPr lang="en-US" altLang="ja-JP" sz="1050" kern="100" dirty="0">
                          <a:solidFill>
                            <a:schemeClr val="tx1"/>
                          </a:solidFill>
                          <a:effectLst/>
                          <a:latin typeface="HG丸ｺﾞｼｯｸM-PRO" panose="020F0600000000000000" pitchFamily="50" charset="-128"/>
                          <a:ea typeface="HG丸ｺﾞｼｯｸM-PRO" panose="020F0600000000000000" pitchFamily="50" charset="-128"/>
                        </a:rPr>
                        <a:t>※</a:t>
                      </a:r>
                    </a:p>
                    <a:p>
                      <a:pPr algn="l">
                        <a:spcAft>
                          <a:spcPts val="0"/>
                        </a:spcAft>
                      </a:pPr>
                      <a:r>
                        <a:rPr lang="ja-JP" altLang="en-US"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（ワークショップ）</a:t>
                      </a:r>
                      <a:endParaRPr lang="ja-JP" sz="8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bg1">
                        <a:lumMod val="95000"/>
                      </a:schemeClr>
                    </a:solidFill>
                  </a:tcPr>
                </a:tc>
                <a:tc rowSpan="2">
                  <a:txBody>
                    <a:bodyPr/>
                    <a:lstStyle/>
                    <a:p>
                      <a:pPr algn="l">
                        <a:spcAft>
                          <a:spcPts val="0"/>
                        </a:spcAft>
                      </a:pPr>
                      <a:r>
                        <a:rPr lang="ja-JP" altLang="en-US" sz="1050" kern="100" dirty="0">
                          <a:solidFill>
                            <a:schemeClr val="tx1"/>
                          </a:solidFill>
                          <a:effectLst/>
                          <a:latin typeface="HG丸ｺﾞｼｯｸM-PRO" panose="020F0600000000000000" pitchFamily="50" charset="-128"/>
                          <a:ea typeface="HG丸ｺﾞｼｯｸM-PRO" panose="020F0600000000000000" pitchFamily="50" charset="-128"/>
                        </a:rPr>
                        <a:t>りそな総合研究所：</a:t>
                      </a:r>
                    </a:p>
                    <a:p>
                      <a:pPr algn="l">
                        <a:spcAft>
                          <a:spcPts val="0"/>
                        </a:spcAft>
                      </a:pPr>
                      <a:r>
                        <a:rPr lang="ja-JP" altLang="en-US" sz="1050" kern="100" dirty="0">
                          <a:solidFill>
                            <a:schemeClr val="tx1"/>
                          </a:solidFill>
                          <a:effectLst/>
                          <a:latin typeface="HG丸ｺﾞｼｯｸM-PRO" panose="020F0600000000000000" pitchFamily="50" charset="-128"/>
                          <a:ea typeface="HG丸ｺﾞｼｯｸM-PRO" panose="020F0600000000000000" pitchFamily="50" charset="-128"/>
                        </a:rPr>
                        <a:t>　リーナルビジネス部長　</a:t>
                      </a:r>
                      <a:r>
                        <a:rPr lang="ja-JP" altLang="ja-JP" sz="1050" kern="100" dirty="0">
                          <a:solidFill>
                            <a:schemeClr val="tx1"/>
                          </a:solidFill>
                          <a:effectLst/>
                          <a:latin typeface="HG丸ｺﾞｼｯｸM-PRO" panose="020F0600000000000000" pitchFamily="50" charset="-128"/>
                          <a:ea typeface="HG丸ｺﾞｼｯｸM-PRO" panose="020F0600000000000000" pitchFamily="50" charset="-128"/>
                        </a:rPr>
                        <a:t>藤原明氏</a:t>
                      </a:r>
                      <a:endParaRPr lang="ja-JP" altLang="ja-JP"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bg1">
                        <a:lumMod val="95000"/>
                      </a:schemeClr>
                    </a:solidFill>
                  </a:tcPr>
                </a:tc>
                <a:extLst>
                  <a:ext uri="{0D108BD9-81ED-4DB2-BD59-A6C34878D82A}">
                    <a16:rowId xmlns:a16="http://schemas.microsoft.com/office/drawing/2014/main" val="10011"/>
                  </a:ext>
                </a:extLst>
              </a:tr>
              <a:tr h="391373">
                <a:tc vMerge="1">
                  <a:txBody>
                    <a:bodyPr/>
                    <a:lstStyle/>
                    <a:p>
                      <a:pPr algn="ctr">
                        <a:spcAft>
                          <a:spcPts val="0"/>
                        </a:spcAft>
                      </a:pPr>
                      <a:endParaRPr lang="ja-JP" sz="1400" kern="100" dirty="0">
                        <a:solidFill>
                          <a:schemeClr val="bg2">
                            <a:lumMod val="50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accent6">
                        <a:lumMod val="40000"/>
                        <a:lumOff val="60000"/>
                      </a:schemeClr>
                    </a:solidFill>
                  </a:tcPr>
                </a:tc>
                <a:tc>
                  <a:txBody>
                    <a:bodyPr/>
                    <a:lstStyle/>
                    <a:p>
                      <a:pPr algn="ctr">
                        <a:spcAft>
                          <a:spcPts val="0"/>
                        </a:spcAft>
                      </a:pPr>
                      <a:r>
                        <a:rPr lang="en-US" altLang="ja-JP" sz="1050" b="0" kern="100" dirty="0">
                          <a:solidFill>
                            <a:schemeClr val="tx1"/>
                          </a:solidFill>
                          <a:effectLst/>
                          <a:latin typeface="HG丸ｺﾞｼｯｸM-PRO" panose="020F0600000000000000" pitchFamily="50" charset="-128"/>
                          <a:ea typeface="HG丸ｺﾞｼｯｸM-PRO" panose="020F0600000000000000" pitchFamily="50" charset="-128"/>
                          <a:cs typeface="+mn-cs"/>
                        </a:rPr>
                        <a:t>1</a:t>
                      </a:r>
                      <a:r>
                        <a:rPr lang="ja-JP" altLang="en-US" sz="1050" b="0" kern="100" dirty="0">
                          <a:solidFill>
                            <a:schemeClr val="tx1"/>
                          </a:solidFill>
                          <a:effectLst/>
                          <a:latin typeface="HG丸ｺﾞｼｯｸM-PRO" panose="020F0600000000000000" pitchFamily="50" charset="-128"/>
                          <a:ea typeface="HG丸ｺﾞｼｯｸM-PRO" panose="020F0600000000000000" pitchFamily="50" charset="-128"/>
                          <a:cs typeface="+mn-cs"/>
                        </a:rPr>
                        <a:t>３</a:t>
                      </a:r>
                      <a:endParaRPr lang="ja-JP" sz="1050" b="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bg1">
                        <a:lumMod val="95000"/>
                      </a:schemeClr>
                    </a:solidFill>
                  </a:tcPr>
                </a:tc>
                <a:tc>
                  <a:txBody>
                    <a:bodyPr/>
                    <a:lstStyle/>
                    <a:p>
                      <a:pPr algn="l">
                        <a:spcAft>
                          <a:spcPts val="0"/>
                        </a:spcAft>
                      </a:pPr>
                      <a:r>
                        <a:rPr lang="ja-JP" sz="1000" kern="100" dirty="0">
                          <a:solidFill>
                            <a:schemeClr val="tx1"/>
                          </a:solidFill>
                          <a:effectLst/>
                          <a:latin typeface="HG丸ｺﾞｼｯｸM-PRO" panose="020F0600000000000000" pitchFamily="50" charset="-128"/>
                          <a:ea typeface="HG丸ｺﾞｼｯｸM-PRO" panose="020F0600000000000000" pitchFamily="50" charset="-128"/>
                        </a:rPr>
                        <a:t>ＥＧアイデア・ワークショップ</a:t>
                      </a:r>
                      <a:r>
                        <a:rPr lang="en-US" altLang="ja-JP" sz="1000" kern="100" dirty="0">
                          <a:solidFill>
                            <a:schemeClr val="tx1"/>
                          </a:solidFill>
                          <a:effectLst/>
                          <a:latin typeface="HG丸ｺﾞｼｯｸM-PRO" panose="020F0600000000000000" pitchFamily="50" charset="-128"/>
                          <a:ea typeface="HG丸ｺﾞｼｯｸM-PRO" panose="020F0600000000000000" pitchFamily="50" charset="-128"/>
                        </a:rPr>
                        <a:t>※</a:t>
                      </a:r>
                      <a:endParaRPr lang="ja-JP"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bg1">
                        <a:lumMod val="95000"/>
                      </a:schemeClr>
                    </a:solidFill>
                  </a:tcPr>
                </a:tc>
                <a:tc vMerge="1">
                  <a:txBody>
                    <a:bodyPr/>
                    <a:lstStyle/>
                    <a:p>
                      <a:pPr algn="l">
                        <a:spcAft>
                          <a:spcPts val="0"/>
                        </a:spcAft>
                      </a:pPr>
                      <a:endParaRPr lang="ja-JP" sz="1050" kern="100" dirty="0">
                        <a:solidFill>
                          <a:schemeClr val="bg2">
                            <a:lumMod val="50000"/>
                          </a:schemeClr>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accent6">
                        <a:lumMod val="40000"/>
                        <a:lumOff val="60000"/>
                      </a:schemeClr>
                    </a:solidFill>
                  </a:tcPr>
                </a:tc>
                <a:extLst>
                  <a:ext uri="{0D108BD9-81ED-4DB2-BD59-A6C34878D82A}">
                    <a16:rowId xmlns:a16="http://schemas.microsoft.com/office/drawing/2014/main" val="10012"/>
                  </a:ext>
                </a:extLst>
              </a:tr>
              <a:tr h="322498">
                <a:tc>
                  <a:txBody>
                    <a:bodyPr/>
                    <a:lstStyle/>
                    <a:p>
                      <a:pPr algn="ctr">
                        <a:spcAft>
                          <a:spcPts val="0"/>
                        </a:spcAft>
                      </a:pPr>
                      <a:r>
                        <a:rPr lang="en-US" altLang="ja-JP"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3</a:t>
                      </a:r>
                      <a:r>
                        <a:rPr lang="ja-JP" altLang="en-US"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月中旬（</a:t>
                      </a:r>
                      <a:r>
                        <a:rPr lang="en-US" altLang="ja-JP"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14</a:t>
                      </a:r>
                      <a:r>
                        <a:rPr lang="ja-JP" altLang="en-US"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altLang="ja-JP"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18</a:t>
                      </a:r>
                      <a:r>
                        <a:rPr lang="ja-JP" altLang="en-US"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accent6">
                        <a:lumMod val="40000"/>
                        <a:lumOff val="60000"/>
                      </a:schemeClr>
                    </a:solidFill>
                  </a:tcPr>
                </a:tc>
                <a:tc>
                  <a:txBody>
                    <a:bodyPr/>
                    <a:lstStyle/>
                    <a:p>
                      <a:pPr algn="ctr">
                        <a:spcAft>
                          <a:spcPts val="0"/>
                        </a:spcAft>
                      </a:pPr>
                      <a:r>
                        <a:rPr lang="en-US" altLang="ja-JP" sz="1050" kern="100" dirty="0">
                          <a:solidFill>
                            <a:schemeClr val="tx1"/>
                          </a:solidFill>
                          <a:effectLst/>
                          <a:latin typeface="HG丸ｺﾞｼｯｸM-PRO" panose="020F0600000000000000" pitchFamily="50" charset="-128"/>
                          <a:ea typeface="HG丸ｺﾞｼｯｸM-PRO" panose="020F0600000000000000" pitchFamily="50" charset="-128"/>
                        </a:rPr>
                        <a:t>1</a:t>
                      </a:r>
                      <a:r>
                        <a:rPr lang="ja-JP" altLang="en-US" sz="1050" kern="100" dirty="0">
                          <a:solidFill>
                            <a:schemeClr val="tx1"/>
                          </a:solidFill>
                          <a:effectLst/>
                          <a:latin typeface="HG丸ｺﾞｼｯｸM-PRO" panose="020F0600000000000000" pitchFamily="50" charset="-128"/>
                          <a:ea typeface="HG丸ｺﾞｼｯｸM-PRO" panose="020F0600000000000000" pitchFamily="50" charset="-128"/>
                        </a:rPr>
                        <a:t>４</a:t>
                      </a:r>
                      <a:r>
                        <a:rPr lang="ja-JP" sz="1050" kern="100" dirty="0">
                          <a:solidFill>
                            <a:schemeClr val="tx1"/>
                          </a:solidFill>
                          <a:effectLst/>
                          <a:latin typeface="HG丸ｺﾞｼｯｸM-PRO" panose="020F0600000000000000" pitchFamily="50" charset="-128"/>
                          <a:ea typeface="HG丸ｺﾞｼｯｸM-PRO" panose="020F0600000000000000" pitchFamily="50" charset="-128"/>
                        </a:rPr>
                        <a:t>　</a:t>
                      </a:r>
                      <a:endParaRPr lang="ja-JP" sz="105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4295" marR="64295" marT="0" marB="0" anchor="ctr">
                    <a:solidFill>
                      <a:schemeClr val="accent6">
                        <a:lumMod val="40000"/>
                        <a:lumOff val="60000"/>
                      </a:schemeClr>
                    </a:solidFill>
                  </a:tcPr>
                </a:tc>
                <a:tc gridSpan="2">
                  <a:txBody>
                    <a:bodyPr/>
                    <a:lstStyle/>
                    <a:p>
                      <a:pPr algn="l">
                        <a:spcAft>
                          <a:spcPts val="0"/>
                        </a:spcAft>
                      </a:pPr>
                      <a:r>
                        <a:rPr lang="ja-JP" sz="1050" kern="100" dirty="0">
                          <a:solidFill>
                            <a:schemeClr val="tx1"/>
                          </a:solidFill>
                          <a:effectLst/>
                          <a:latin typeface="HG丸ｺﾞｼｯｸM-PRO" panose="020F0600000000000000" pitchFamily="50" charset="-128"/>
                          <a:ea typeface="HG丸ｺﾞｼｯｸM-PRO" panose="020F0600000000000000" pitchFamily="50" charset="-128"/>
                        </a:rPr>
                        <a:t>成果発表会</a:t>
                      </a:r>
                      <a:r>
                        <a:rPr lang="ja-JP" altLang="en-US" sz="800" kern="100" dirty="0">
                          <a:solidFill>
                            <a:schemeClr val="tx1"/>
                          </a:solidFill>
                          <a:effectLst/>
                          <a:latin typeface="HG丸ｺﾞｼｯｸM-PRO" panose="020F0600000000000000" pitchFamily="50" charset="-128"/>
                          <a:ea typeface="HG丸ｺﾞｼｯｸM-PRO" panose="020F0600000000000000" pitchFamily="50" charset="-128"/>
                        </a:rPr>
                        <a:t>（ＥＧおおさか推進ネットワーク定例交流会でショートプレゼン会を実施）</a:t>
                      </a:r>
                      <a:endParaRPr lang="en-US" altLang="ja-JP" sz="800" kern="100" dirty="0">
                        <a:solidFill>
                          <a:schemeClr val="tx1"/>
                        </a:solidFill>
                        <a:effectLst/>
                        <a:latin typeface="HG丸ｺﾞｼｯｸM-PRO" panose="020F0600000000000000" pitchFamily="50" charset="-128"/>
                        <a:ea typeface="HG丸ｺﾞｼｯｸM-PRO" panose="020F0600000000000000" pitchFamily="50" charset="-128"/>
                      </a:endParaRPr>
                    </a:p>
                  </a:txBody>
                  <a:tcPr marL="64295" marR="64295" marT="0" marB="0" anchor="ctr">
                    <a:solidFill>
                      <a:schemeClr val="accent6">
                        <a:lumMod val="40000"/>
                        <a:lumOff val="60000"/>
                      </a:schemeClr>
                    </a:solidFill>
                  </a:tcPr>
                </a:tc>
                <a:tc hMerge="1">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ja-JP" altLang="en-US" sz="1050" kern="100" dirty="0">
                        <a:solidFill>
                          <a:schemeClr val="bg2">
                            <a:lumMod val="25000"/>
                          </a:schemeClr>
                        </a:solidFill>
                        <a:effectLst/>
                        <a:latin typeface="HG丸ｺﾞｼｯｸM-PRO" panose="020F0600000000000000" pitchFamily="50" charset="-128"/>
                        <a:ea typeface="HG丸ｺﾞｼｯｸM-PRO" panose="020F0600000000000000" pitchFamily="50" charset="-128"/>
                      </a:endParaRPr>
                    </a:p>
                  </a:txBody>
                  <a:tcPr marL="64295" marR="64295" marT="0" marB="0" anchor="ctr"/>
                </a:tc>
                <a:extLst>
                  <a:ext uri="{0D108BD9-81ED-4DB2-BD59-A6C34878D82A}">
                    <a16:rowId xmlns:a16="http://schemas.microsoft.com/office/drawing/2014/main" val="152102576"/>
                  </a:ext>
                </a:extLst>
              </a:tr>
            </a:tbl>
          </a:graphicData>
        </a:graphic>
      </p:graphicFrame>
      <p:sp>
        <p:nvSpPr>
          <p:cNvPr id="7" name="正方形/長方形 6">
            <a:extLst>
              <a:ext uri="{FF2B5EF4-FFF2-40B4-BE49-F238E27FC236}">
                <a16:creationId xmlns:a16="http://schemas.microsoft.com/office/drawing/2014/main" id="{9C0551EA-9302-41CD-B2E8-2AB125BDF8D6}"/>
              </a:ext>
            </a:extLst>
          </p:cNvPr>
          <p:cNvSpPr/>
          <p:nvPr/>
        </p:nvSpPr>
        <p:spPr>
          <a:xfrm>
            <a:off x="447787" y="7760966"/>
            <a:ext cx="6211059" cy="17767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64162685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ln>
          <a:solidFill>
            <a:srgbClr val="92D050"/>
          </a:solidFill>
        </a:ln>
      </a:spPr>
      <a:bodyPr wrap="square" rtlCol="0">
        <a:spAutoFit/>
      </a:bodyPr>
      <a:lstStyle>
        <a:defPPr>
          <a:defRPr sz="2800" dirty="0" smtClean="0">
            <a:solidFill>
              <a:srgbClr val="92D050"/>
            </a:solidFill>
            <a:latin typeface="HG丸ｺﾞｼｯｸM-PRO" panose="020F0600000000000000" pitchFamily="50" charset="-128"/>
            <a:ea typeface="HG丸ｺﾞｼｯｸM-PRO" panose="020F0600000000000000"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2023</TotalTime>
  <Words>1087</Words>
  <Application>Microsoft Office PowerPoint</Application>
  <PresentationFormat>A4 210 x 297 mm</PresentationFormat>
  <Paragraphs>127</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HG丸ｺﾞｼｯｸM-PRO</vt:lpstr>
      <vt:lpstr>ＭＳ 明朝</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makoto ryoke</dc:creator>
  <cp:lastModifiedBy>千田 大悟</cp:lastModifiedBy>
  <cp:revision>176</cp:revision>
  <cp:lastPrinted>2021-07-06T01:10:42Z</cp:lastPrinted>
  <dcterms:created xsi:type="dcterms:W3CDTF">2014-03-18T15:12:15Z</dcterms:created>
  <dcterms:modified xsi:type="dcterms:W3CDTF">2021-07-08T12:38:19Z</dcterms:modified>
</cp:coreProperties>
</file>