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6858000" cy="9906000" type="A4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84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593" autoAdjust="0"/>
  </p:normalViewPr>
  <p:slideViewPr>
    <p:cSldViewPr>
      <p:cViewPr>
        <p:scale>
          <a:sx n="66" d="100"/>
          <a:sy n="66" d="100"/>
        </p:scale>
        <p:origin x="936" y="48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9575" cy="498475"/>
          </a:xfrm>
          <a:prstGeom prst="rect">
            <a:avLst/>
          </a:prstGeom>
        </p:spPr>
        <p:txBody>
          <a:bodyPr vert="horz" lIns="91430" tIns="45715" rIns="91430" bIns="45715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430" tIns="45715" rIns="91430" bIns="45715" rtlCol="0"/>
          <a:lstStyle>
            <a:lvl1pPr algn="r">
              <a:defRPr sz="1200"/>
            </a:lvl1pPr>
          </a:lstStyle>
          <a:p>
            <a:fld id="{3B5227EE-B906-4C6A-83B1-F7C844F16D53}" type="datetimeFigureOut">
              <a:rPr kumimoji="1" lang="ja-JP" altLang="en-US" smtClean="0"/>
              <a:t>2022/12/27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43138" y="1243013"/>
            <a:ext cx="2320925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0" tIns="45715" rIns="91430" bIns="45715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9" y="4783139"/>
            <a:ext cx="5445125" cy="3913187"/>
          </a:xfrm>
          <a:prstGeom prst="rect">
            <a:avLst/>
          </a:prstGeom>
        </p:spPr>
        <p:txBody>
          <a:bodyPr vert="horz" lIns="91430" tIns="45715" rIns="91430" bIns="45715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440864"/>
            <a:ext cx="2949575" cy="498475"/>
          </a:xfrm>
          <a:prstGeom prst="rect">
            <a:avLst/>
          </a:prstGeom>
        </p:spPr>
        <p:txBody>
          <a:bodyPr vert="horz" lIns="91430" tIns="45715" rIns="91430" bIns="45715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8" y="9440864"/>
            <a:ext cx="2949575" cy="498475"/>
          </a:xfrm>
          <a:prstGeom prst="rect">
            <a:avLst/>
          </a:prstGeom>
        </p:spPr>
        <p:txBody>
          <a:bodyPr vert="horz" lIns="91430" tIns="45715" rIns="91430" bIns="45715" rtlCol="0" anchor="b"/>
          <a:lstStyle>
            <a:lvl1pPr algn="r">
              <a:defRPr sz="1200"/>
            </a:lvl1pPr>
          </a:lstStyle>
          <a:p>
            <a:fld id="{AF2E76F2-DA12-4A22-B509-CDC01E83645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763299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F2E76F2-DA12-4A22-B509-CDC01E836453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875058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3077282"/>
            <a:ext cx="5829300" cy="2123369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A7959-0974-4FB2-885B-884E88E89B96}" type="datetimeFigureOut">
              <a:rPr kumimoji="1" lang="ja-JP" altLang="en-US" smtClean="0"/>
              <a:t>2022/12/27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F853A-1A79-4F04-8363-D7D9A6DC9D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076139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A7959-0974-4FB2-885B-884E88E89B96}" type="datetimeFigureOut">
              <a:rPr kumimoji="1" lang="ja-JP" altLang="en-US" smtClean="0"/>
              <a:t>2022/12/27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F853A-1A79-4F04-8363-D7D9A6DC9D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299142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3729037" y="573264"/>
            <a:ext cx="1157288" cy="1220822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257175" y="573264"/>
            <a:ext cx="3357563" cy="1220822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A7959-0974-4FB2-885B-884E88E89B96}" type="datetimeFigureOut">
              <a:rPr kumimoji="1" lang="ja-JP" altLang="en-US" smtClean="0"/>
              <a:t>2022/12/27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F853A-1A79-4F04-8363-D7D9A6DC9D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502087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A7959-0974-4FB2-885B-884E88E89B96}" type="datetimeFigureOut">
              <a:rPr kumimoji="1" lang="ja-JP" altLang="en-US" smtClean="0"/>
              <a:t>2022/12/27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F853A-1A79-4F04-8363-D7D9A6DC9D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460297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6365523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4198586"/>
            <a:ext cx="5829300" cy="21669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A7959-0974-4FB2-885B-884E88E89B96}" type="datetimeFigureOut">
              <a:rPr kumimoji="1" lang="ja-JP" altLang="en-US" smtClean="0"/>
              <a:t>2022/12/27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F853A-1A79-4F04-8363-D7D9A6DC9D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840230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257175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2628900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A7959-0974-4FB2-885B-884E88E89B96}" type="datetimeFigureOut">
              <a:rPr kumimoji="1" lang="ja-JP" altLang="en-US" smtClean="0"/>
              <a:t>2022/12/27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F853A-1A79-4F04-8363-D7D9A6DC9D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689645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69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69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A7959-0974-4FB2-885B-884E88E89B96}" type="datetimeFigureOut">
              <a:rPr kumimoji="1" lang="ja-JP" altLang="en-US" smtClean="0"/>
              <a:t>2022/12/27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F853A-1A79-4F04-8363-D7D9A6DC9D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270729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A7959-0974-4FB2-885B-884E88E89B96}" type="datetimeFigureOut">
              <a:rPr kumimoji="1" lang="ja-JP" altLang="en-US" smtClean="0"/>
              <a:t>2022/12/27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F853A-1A79-4F04-8363-D7D9A6DC9D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304516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A7959-0974-4FB2-885B-884E88E89B96}" type="datetimeFigureOut">
              <a:rPr kumimoji="1" lang="ja-JP" altLang="en-US" smtClean="0"/>
              <a:t>2022/12/27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F853A-1A79-4F04-8363-D7D9A6DC9D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91611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94405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7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0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A7959-0974-4FB2-885B-884E88E89B96}" type="datetimeFigureOut">
              <a:rPr kumimoji="1" lang="ja-JP" altLang="en-US" smtClean="0"/>
              <a:t>2022/12/27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F853A-1A79-4F04-8363-D7D9A6DC9D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109266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A7959-0974-4FB2-885B-884E88E89B96}" type="datetimeFigureOut">
              <a:rPr kumimoji="1" lang="ja-JP" altLang="en-US" smtClean="0"/>
              <a:t>2022/12/27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F853A-1A79-4F04-8363-D7D9A6DC9D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476389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311401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7A7959-0974-4FB2-885B-884E88E89B96}" type="datetimeFigureOut">
              <a:rPr kumimoji="1" lang="ja-JP" altLang="en-US" smtClean="0"/>
              <a:t>2022/12/27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9181395"/>
            <a:ext cx="21717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2F853A-1A79-4F04-8363-D7D9A6DC9D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819663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/>
          <p:cNvSpPr txBox="1"/>
          <p:nvPr/>
        </p:nvSpPr>
        <p:spPr>
          <a:xfrm>
            <a:off x="135689" y="953651"/>
            <a:ext cx="660567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令和</a:t>
            </a:r>
            <a:r>
              <a:rPr lang="en-US" altLang="ja-JP" sz="2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4</a:t>
            </a:r>
            <a:r>
              <a:rPr lang="ja-JP" altLang="en-US" sz="2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年度 </a:t>
            </a:r>
            <a:r>
              <a:rPr lang="en-US" altLang="ja-JP" sz="2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EG</a:t>
            </a:r>
            <a:r>
              <a:rPr lang="ja-JP" altLang="en-US" sz="2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おおさか推進ネットワーク</a:t>
            </a:r>
            <a:br>
              <a:rPr lang="en-US" altLang="ja-JP" sz="2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</a:br>
            <a:r>
              <a:rPr lang="ja-JP" altLang="en-US" sz="2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第</a:t>
            </a:r>
            <a:r>
              <a:rPr lang="en-US" altLang="ja-JP" sz="2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3</a:t>
            </a:r>
            <a:r>
              <a:rPr lang="ja-JP" altLang="en-US" sz="2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回定例交流会（研修成果発表会）</a:t>
            </a:r>
            <a:endParaRPr lang="en-US" altLang="ja-JP" sz="2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pic>
        <p:nvPicPr>
          <p:cNvPr id="1028" name="Picture 4" descr="\\10.250.60.50\share\製造業Ｇ\■EGおおさか\02_EGシンボルマーク\納品0602\egosaka_logo02\JPG\eg_network_main_nega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614" y="448"/>
            <a:ext cx="3653157" cy="9362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9" name="直線コネクタ 8"/>
          <p:cNvCxnSpPr/>
          <p:nvPr/>
        </p:nvCxnSpPr>
        <p:spPr>
          <a:xfrm>
            <a:off x="135689" y="1784648"/>
            <a:ext cx="6503853" cy="0"/>
          </a:xfrm>
          <a:prstGeom prst="line">
            <a:avLst/>
          </a:prstGeom>
          <a:ln w="28575">
            <a:solidFill>
              <a:srgbClr val="00984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690FF0F7-953E-4F34-AB3E-888B448ED847}"/>
              </a:ext>
            </a:extLst>
          </p:cNvPr>
          <p:cNvSpPr txBox="1"/>
          <p:nvPr/>
        </p:nvSpPr>
        <p:spPr>
          <a:xfrm>
            <a:off x="138721" y="4534977"/>
            <a:ext cx="6599715" cy="4469878"/>
          </a:xfrm>
          <a:prstGeom prst="rect">
            <a:avLst/>
          </a:prstGeom>
          <a:noFill/>
          <a:ln w="12700" cmpd="dbl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ts val="1600"/>
              </a:lnSpc>
            </a:pPr>
            <a:r>
              <a:rPr lang="ja-JP" altLang="en-US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日　時：令和</a:t>
            </a:r>
            <a:r>
              <a:rPr lang="en-US" altLang="ja-JP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5</a:t>
            </a:r>
            <a:r>
              <a:rPr lang="ja-JP" altLang="en-US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年</a:t>
            </a:r>
            <a:r>
              <a:rPr lang="en-US" altLang="ja-JP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</a:t>
            </a:r>
            <a:r>
              <a:rPr lang="ja-JP" altLang="en-US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月</a:t>
            </a:r>
            <a:r>
              <a:rPr lang="en-US" altLang="ja-JP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9</a:t>
            </a:r>
            <a:r>
              <a:rPr lang="ja-JP" altLang="en-US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日（木）  </a:t>
            </a:r>
            <a:r>
              <a:rPr lang="en-US" altLang="ja-JP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13</a:t>
            </a:r>
            <a:r>
              <a:rPr lang="ja-JP" altLang="en-US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：</a:t>
            </a:r>
            <a:r>
              <a:rPr lang="en-US" altLang="ja-JP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15 </a:t>
            </a:r>
            <a:r>
              <a:rPr lang="ja-JP" altLang="en-US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～ </a:t>
            </a:r>
            <a:r>
              <a:rPr lang="en-US" altLang="ja-JP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17</a:t>
            </a:r>
            <a:r>
              <a:rPr lang="ja-JP" altLang="en-US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：</a:t>
            </a:r>
            <a:r>
              <a:rPr lang="en-US" altLang="ja-JP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00</a:t>
            </a:r>
            <a:r>
              <a:rPr lang="ja-JP" altLang="en-US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（名刺交換会  </a:t>
            </a:r>
            <a:r>
              <a:rPr lang="en-US" altLang="ja-JP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17</a:t>
            </a:r>
            <a:r>
              <a:rPr lang="ja-JP" altLang="en-US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：</a:t>
            </a:r>
            <a:r>
              <a:rPr lang="en-US" altLang="ja-JP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00</a:t>
            </a:r>
            <a:r>
              <a:rPr lang="ja-JP" altLang="en-US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～）　</a:t>
            </a:r>
          </a:p>
          <a:p>
            <a:pPr>
              <a:lnSpc>
                <a:spcPts val="1600"/>
              </a:lnSpc>
            </a:pPr>
            <a:r>
              <a:rPr lang="ja-JP" altLang="en-US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場　所：クリエイション・コア東大阪 南館</a:t>
            </a:r>
            <a:r>
              <a:rPr lang="en-US" altLang="ja-JP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3</a:t>
            </a:r>
            <a:r>
              <a:rPr lang="ja-JP" altLang="en-US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階「クリエイターズプラザ 技術交流室</a:t>
            </a:r>
            <a:r>
              <a:rPr lang="en-US" altLang="ja-JP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AB</a:t>
            </a:r>
            <a:r>
              <a:rPr lang="ja-JP" altLang="en-US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」</a:t>
            </a:r>
            <a:endParaRPr lang="en-US" altLang="ja-JP" sz="10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ts val="1600"/>
              </a:lnSpc>
            </a:pPr>
            <a:r>
              <a:rPr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 　（東大阪市荒本北</a:t>
            </a:r>
            <a:r>
              <a:rPr lang="en-US" altLang="ja-JP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</a:t>
            </a:r>
            <a:r>
              <a:rPr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丁目</a:t>
            </a:r>
            <a:r>
              <a:rPr lang="en-US" altLang="ja-JP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4</a:t>
            </a:r>
            <a:r>
              <a:rPr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番</a:t>
            </a:r>
            <a:r>
              <a:rPr lang="en-US" altLang="ja-JP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</a:t>
            </a:r>
            <a:r>
              <a:rPr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号）</a:t>
            </a:r>
            <a:endParaRPr lang="en-US" altLang="ja-JP" sz="1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ts val="1600"/>
              </a:lnSpc>
            </a:pPr>
            <a:r>
              <a:rPr lang="ja-JP" altLang="en-US" sz="1000" kern="100" dirty="0"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Meiryo UI" panose="020B0604030504040204" pitchFamily="50" charset="-128"/>
              </a:rPr>
              <a:t>　　　　　</a:t>
            </a:r>
            <a:r>
              <a:rPr lang="en-US" altLang="ja-JP" sz="1000" kern="100" dirty="0"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Meiryo UI" panose="020B0604030504040204" pitchFamily="50" charset="-128"/>
              </a:rPr>
              <a:t>※</a:t>
            </a:r>
            <a:r>
              <a:rPr lang="ja-JP" altLang="ja-JP" sz="1000" kern="100" dirty="0"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Meiryo UI" panose="020B0604030504040204" pitchFamily="50" charset="-128"/>
              </a:rPr>
              <a:t>専用駐車場がありませんので、お車でお越しの場合は、近隣の有料駐車場をご利用ください。</a:t>
            </a:r>
            <a:endParaRPr lang="en-US" altLang="ja-JP" sz="12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ts val="1600"/>
              </a:lnSpc>
            </a:pPr>
            <a:r>
              <a:rPr lang="ja-JP" altLang="en-US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主　催：公益財団法人大阪産業局、大阪府</a:t>
            </a:r>
            <a:endParaRPr lang="en-US" altLang="ja-JP" sz="12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ts val="1600"/>
              </a:lnSpc>
            </a:pPr>
            <a:r>
              <a:rPr lang="ja-JP" altLang="en-US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参加費：無料　</a:t>
            </a:r>
            <a:endParaRPr lang="en-US" altLang="ja-JP" sz="12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ts val="1600"/>
              </a:lnSpc>
            </a:pPr>
            <a:r>
              <a:rPr lang="ja-JP" altLang="en-US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対　象：中小企業支援に携わる方 </a:t>
            </a:r>
            <a:r>
              <a:rPr lang="en-US" altLang="ja-JP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(</a:t>
            </a:r>
            <a:r>
              <a:rPr lang="ja-JP" altLang="en-US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地方自治体、商工会・商工会議所、金融機関、大学 等</a:t>
            </a:r>
            <a:r>
              <a:rPr lang="en-US" altLang="ja-JP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)</a:t>
            </a:r>
          </a:p>
          <a:p>
            <a:pPr>
              <a:lnSpc>
                <a:spcPts val="1600"/>
              </a:lnSpc>
            </a:pPr>
            <a:r>
              <a:rPr lang="ja-JP" altLang="en-US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定　員：</a:t>
            </a:r>
            <a:r>
              <a:rPr lang="en-US" altLang="ja-JP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50</a:t>
            </a:r>
            <a:r>
              <a:rPr lang="ja-JP" altLang="en-US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名程度　</a:t>
            </a:r>
            <a:endParaRPr lang="en-US" altLang="ja-JP" sz="12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ts val="1600"/>
              </a:lnSpc>
            </a:pPr>
            <a:r>
              <a:rPr lang="ja-JP" altLang="en-US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お申込：以下</a:t>
            </a:r>
            <a:r>
              <a:rPr lang="en-US" altLang="ja-JP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URL</a:t>
            </a:r>
            <a:r>
              <a:rPr lang="ja-JP" altLang="en-US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又は</a:t>
            </a:r>
            <a:r>
              <a:rPr lang="en-US" altLang="ja-JP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QR</a:t>
            </a:r>
            <a:r>
              <a:rPr lang="ja-JP" altLang="en-US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コードにてお申込みください。</a:t>
            </a:r>
            <a:endParaRPr lang="en-US" altLang="ja-JP" sz="10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ts val="1600"/>
              </a:lnSpc>
            </a:pPr>
            <a:r>
              <a:rPr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　</a:t>
            </a:r>
            <a:r>
              <a:rPr lang="en-US" altLang="ja-JP" sz="1000" u="sng" dirty="0">
                <a:solidFill>
                  <a:srgbClr val="0070C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https://www.m-osaka.com/jp/event/detail/004246.html</a:t>
            </a:r>
          </a:p>
          <a:p>
            <a:pPr>
              <a:lnSpc>
                <a:spcPts val="1200"/>
              </a:lnSpc>
            </a:pPr>
            <a:endParaRPr lang="en-US" altLang="ja-JP" sz="12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ts val="1200"/>
              </a:lnSpc>
            </a:pPr>
            <a:r>
              <a:rPr lang="ja-JP" altLang="en-US" sz="1200" b="1" u="sng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≪当日スケジュール≫</a:t>
            </a:r>
            <a:endParaRPr lang="en-US" altLang="ja-JP" sz="1200" b="1" u="sng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ts val="500"/>
              </a:lnSpc>
            </a:pPr>
            <a:endParaRPr lang="en-US" altLang="ja-JP" sz="1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ts val="1400"/>
              </a:lnSpc>
            </a:pPr>
            <a:r>
              <a: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開　　会　　　：</a:t>
            </a:r>
            <a:r>
              <a:rPr lang="en-US" altLang="ja-JP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13</a:t>
            </a:r>
            <a:r>
              <a: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：</a:t>
            </a:r>
            <a:r>
              <a:rPr lang="en-US" altLang="ja-JP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15</a:t>
            </a:r>
            <a:r>
              <a: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～</a:t>
            </a:r>
            <a:r>
              <a:rPr lang="en-US" altLang="ja-JP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13</a:t>
            </a:r>
            <a:r>
              <a: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：</a:t>
            </a:r>
            <a:r>
              <a:rPr lang="en-US" altLang="ja-JP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25</a:t>
            </a:r>
          </a:p>
          <a:p>
            <a:pPr>
              <a:lnSpc>
                <a:spcPts val="1400"/>
              </a:lnSpc>
            </a:pPr>
            <a:r>
              <a: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修了生実践報告：</a:t>
            </a:r>
            <a:r>
              <a:rPr lang="en-US" altLang="ja-JP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13</a:t>
            </a:r>
            <a:r>
              <a: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：</a:t>
            </a:r>
            <a:r>
              <a:rPr lang="en-US" altLang="ja-JP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25</a:t>
            </a:r>
            <a:r>
              <a: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～</a:t>
            </a:r>
            <a:r>
              <a:rPr lang="en-US" altLang="ja-JP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13</a:t>
            </a:r>
            <a:r>
              <a: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：</a:t>
            </a:r>
            <a:r>
              <a:rPr lang="en-US" altLang="ja-JP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55</a:t>
            </a:r>
          </a:p>
          <a:p>
            <a:pPr>
              <a:lnSpc>
                <a:spcPts val="1400"/>
              </a:lnSpc>
            </a:pPr>
            <a:r>
              <a: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　　　　テーマ：</a:t>
            </a:r>
            <a:r>
              <a:rPr lang="en-US" altLang="ja-JP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『</a:t>
            </a:r>
            <a:r>
              <a:rPr lang="en-US" altLang="ja-JP" sz="1100" dirty="0" err="1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FactorISM</a:t>
            </a:r>
            <a:r>
              <a: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への参画には</a:t>
            </a:r>
          </a:p>
          <a:p>
            <a:pPr>
              <a:lnSpc>
                <a:spcPts val="1400"/>
              </a:lnSpc>
            </a:pPr>
            <a:r>
              <a: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　　　　　　　　　～自分の地域でオープンファクトリーをはじめるためのステップ～</a:t>
            </a:r>
            <a:r>
              <a:rPr lang="en-US" altLang="ja-JP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』</a:t>
            </a:r>
            <a:br>
              <a:rPr lang="en-US" altLang="ja-JP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</a:br>
            <a:r>
              <a: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　　　　登壇者：八尾市魅力創造部産業政策課長　後藤　伊久乃氏</a:t>
            </a:r>
            <a:endParaRPr lang="en-US" altLang="ja-JP" sz="11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ts val="1400"/>
              </a:lnSpc>
            </a:pPr>
            <a:r>
              <a: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研修生成果発表：</a:t>
            </a:r>
            <a:r>
              <a:rPr lang="en-US" altLang="ja-JP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14</a:t>
            </a:r>
            <a:r>
              <a: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：</a:t>
            </a:r>
            <a:r>
              <a:rPr lang="en-US" altLang="ja-JP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00</a:t>
            </a:r>
            <a:r>
              <a: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～</a:t>
            </a:r>
            <a:r>
              <a:rPr lang="en-US" altLang="ja-JP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16</a:t>
            </a:r>
            <a:r>
              <a: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：</a:t>
            </a:r>
            <a:r>
              <a:rPr lang="en-US" altLang="ja-JP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10</a:t>
            </a:r>
            <a:r>
              <a: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（うち休憩：</a:t>
            </a:r>
            <a:r>
              <a:rPr lang="en-US" altLang="ja-JP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14</a:t>
            </a:r>
            <a:r>
              <a: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：</a:t>
            </a:r>
            <a:r>
              <a:rPr lang="en-US" altLang="ja-JP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45</a:t>
            </a:r>
            <a:r>
              <a: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～</a:t>
            </a:r>
            <a:r>
              <a:rPr lang="en-US" altLang="ja-JP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14</a:t>
            </a:r>
            <a:r>
              <a: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：</a:t>
            </a:r>
            <a:r>
              <a:rPr lang="en-US" altLang="ja-JP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55</a:t>
            </a:r>
            <a:r>
              <a: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）</a:t>
            </a:r>
            <a:endParaRPr lang="en-US" altLang="ja-JP" sz="11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ts val="1400"/>
              </a:lnSpc>
            </a:pPr>
            <a:r>
              <a: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　　　　</a:t>
            </a:r>
            <a:r>
              <a:rPr lang="en-US" altLang="ja-JP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※</a:t>
            </a:r>
            <a:r>
              <a: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成果の発表は、３グループで</a:t>
            </a:r>
            <a:r>
              <a:rPr lang="en-US" altLang="ja-JP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6</a:t>
            </a:r>
            <a:r>
              <a: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回、計</a:t>
            </a:r>
            <a:r>
              <a:rPr lang="en-US" altLang="ja-JP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17</a:t>
            </a:r>
            <a:r>
              <a: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名の発表を予定。</a:t>
            </a:r>
            <a:br>
              <a:rPr lang="en-US" altLang="ja-JP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</a:br>
            <a:r>
              <a: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全体講評　　：</a:t>
            </a:r>
            <a:r>
              <a:rPr lang="en-US" altLang="ja-JP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16</a:t>
            </a:r>
            <a:r>
              <a: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：</a:t>
            </a:r>
            <a:r>
              <a:rPr lang="en-US" altLang="ja-JP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20</a:t>
            </a:r>
            <a:r>
              <a: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～</a:t>
            </a:r>
            <a:r>
              <a:rPr lang="en-US" altLang="ja-JP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16</a:t>
            </a:r>
            <a:r>
              <a: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：</a:t>
            </a:r>
            <a:r>
              <a:rPr lang="en-US" altLang="ja-JP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30</a:t>
            </a:r>
            <a:br>
              <a:rPr lang="en-US" altLang="ja-JP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</a:br>
            <a:r>
              <a: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修了証授与式：</a:t>
            </a:r>
            <a:r>
              <a:rPr lang="en-US" altLang="ja-JP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16</a:t>
            </a:r>
            <a:r>
              <a: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：</a:t>
            </a:r>
            <a:r>
              <a:rPr lang="en-US" altLang="ja-JP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30</a:t>
            </a:r>
            <a:r>
              <a: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～</a:t>
            </a:r>
            <a:r>
              <a:rPr lang="en-US" altLang="ja-JP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16</a:t>
            </a:r>
            <a:r>
              <a: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：</a:t>
            </a:r>
            <a:r>
              <a:rPr lang="en-US" altLang="ja-JP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55</a:t>
            </a:r>
            <a:br>
              <a:rPr lang="en-US" altLang="ja-JP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</a:br>
            <a:r>
              <a: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閉　　会　　：</a:t>
            </a:r>
            <a:r>
              <a:rPr lang="en-US" altLang="ja-JP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16</a:t>
            </a:r>
            <a:r>
              <a: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：</a:t>
            </a:r>
            <a:r>
              <a:rPr lang="en-US" altLang="ja-JP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55</a:t>
            </a:r>
            <a:r>
              <a: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～</a:t>
            </a:r>
            <a:r>
              <a:rPr lang="en-US" altLang="ja-JP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17</a:t>
            </a:r>
            <a:r>
              <a: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：</a:t>
            </a:r>
            <a:r>
              <a:rPr lang="en-US" altLang="ja-JP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00</a:t>
            </a:r>
          </a:p>
          <a:p>
            <a:pPr>
              <a:lnSpc>
                <a:spcPts val="1400"/>
              </a:lnSpc>
            </a:pPr>
            <a:r>
              <a: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（名刺交換会：</a:t>
            </a:r>
            <a:r>
              <a:rPr lang="en-US" altLang="ja-JP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17</a:t>
            </a:r>
            <a:r>
              <a: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：</a:t>
            </a:r>
            <a:r>
              <a:rPr lang="en-US" altLang="ja-JP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00</a:t>
            </a:r>
            <a:r>
              <a: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～）</a:t>
            </a:r>
            <a:endParaRPr lang="en-US" altLang="ja-JP" sz="11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pic>
        <p:nvPicPr>
          <p:cNvPr id="13" name="図 12">
            <a:extLst>
              <a:ext uri="{FF2B5EF4-FFF2-40B4-BE49-F238E27FC236}">
                <a16:creationId xmlns:a16="http://schemas.microsoft.com/office/drawing/2014/main" id="{97A61771-9997-2C94-C822-9B30DF194694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70463" y="312478"/>
            <a:ext cx="1116441" cy="321857"/>
          </a:xfrm>
          <a:prstGeom prst="rect">
            <a:avLst/>
          </a:prstGeom>
        </p:spPr>
      </p:pic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27E2B192-CDB0-5190-156E-1EEAE35B3222}"/>
              </a:ext>
            </a:extLst>
          </p:cNvPr>
          <p:cNvSpPr txBox="1"/>
          <p:nvPr/>
        </p:nvSpPr>
        <p:spPr>
          <a:xfrm>
            <a:off x="4907311" y="201855"/>
            <a:ext cx="504513" cy="53339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kumimoji="1" lang="en-US" altLang="ja-JP" sz="28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×</a:t>
            </a:r>
            <a:endParaRPr kumimoji="1" lang="ja-JP" altLang="en-US" sz="28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pic>
        <p:nvPicPr>
          <p:cNvPr id="16" name="図 15">
            <a:extLst>
              <a:ext uri="{FF2B5EF4-FFF2-40B4-BE49-F238E27FC236}">
                <a16:creationId xmlns:a16="http://schemas.microsoft.com/office/drawing/2014/main" id="{CFBDD62E-10B8-9541-F38D-5A08F97D542F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48702" y="291581"/>
            <a:ext cx="1271783" cy="402127"/>
          </a:xfrm>
          <a:prstGeom prst="rect">
            <a:avLst/>
          </a:prstGeom>
        </p:spPr>
      </p:pic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E7B52126-C594-AFC1-C4D1-6E60EDD344A3}"/>
              </a:ext>
            </a:extLst>
          </p:cNvPr>
          <p:cNvSpPr/>
          <p:nvPr/>
        </p:nvSpPr>
        <p:spPr>
          <a:xfrm>
            <a:off x="135689" y="9037505"/>
            <a:ext cx="6599716" cy="712268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 fontAlgn="base"/>
            <a:endParaRPr lang="en-US" altLang="ja-JP" sz="1000" i="0" dirty="0">
              <a:solidFill>
                <a:schemeClr val="tx1"/>
              </a:solidFill>
              <a:effectLst/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l" fontAlgn="base"/>
            <a:r>
              <a:rPr lang="en-US" altLang="ja-JP" sz="1000" i="0" dirty="0">
                <a:solidFill>
                  <a:schemeClr val="tx1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【</a:t>
            </a:r>
            <a:r>
              <a:rPr lang="ja-JP" altLang="en-US" sz="1000" i="0" dirty="0">
                <a:solidFill>
                  <a:schemeClr val="tx1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お問い合せ先（事務局）</a:t>
            </a:r>
            <a:r>
              <a:rPr lang="en-US" altLang="ja-JP" sz="1000" i="0" dirty="0">
                <a:solidFill>
                  <a:schemeClr val="tx1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】</a:t>
            </a:r>
            <a:endParaRPr lang="ja-JP" altLang="en-US" sz="1000" i="0" dirty="0">
              <a:solidFill>
                <a:schemeClr val="tx1"/>
              </a:solidFill>
              <a:effectLst/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l" fontAlgn="base"/>
            <a:r>
              <a:rPr lang="ja-JP" altLang="en-US" sz="1000" i="0" dirty="0">
                <a:solidFill>
                  <a:schemeClr val="tx1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公益財団法人大阪産業局</a:t>
            </a:r>
            <a:r>
              <a:rPr lang="en-US" altLang="ja-JP" sz="1000" i="0" dirty="0">
                <a:solidFill>
                  <a:schemeClr val="tx1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MOBIO</a:t>
            </a:r>
            <a:r>
              <a:rPr lang="ja-JP" altLang="en-US" sz="1000" i="0" dirty="0">
                <a:solidFill>
                  <a:schemeClr val="tx1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事業部　担当　千田、山田</a:t>
            </a:r>
          </a:p>
          <a:p>
            <a:pPr algn="l" fontAlgn="base"/>
            <a:r>
              <a:rPr lang="ja-JP" altLang="en-US" sz="1000" i="0" dirty="0">
                <a:solidFill>
                  <a:schemeClr val="tx1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〒</a:t>
            </a:r>
            <a:r>
              <a:rPr lang="en-US" altLang="ja-JP" sz="1000" i="0" dirty="0">
                <a:solidFill>
                  <a:schemeClr val="tx1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577-0011</a:t>
            </a:r>
            <a:r>
              <a:rPr lang="ja-JP" altLang="en-US" sz="1000" i="0" dirty="0">
                <a:solidFill>
                  <a:schemeClr val="tx1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東大阪市荒本北一丁目４番</a:t>
            </a:r>
            <a:r>
              <a:rPr lang="en-US" altLang="ja-JP" sz="1000" i="0" dirty="0">
                <a:solidFill>
                  <a:schemeClr val="tx1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17</a:t>
            </a:r>
            <a:r>
              <a:rPr lang="ja-JP" altLang="en-US" sz="1000" i="0" dirty="0">
                <a:solidFill>
                  <a:schemeClr val="tx1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号　クリエイション・コア東大阪北館１階</a:t>
            </a:r>
          </a:p>
          <a:p>
            <a:pPr algn="l" fontAlgn="base"/>
            <a:r>
              <a:rPr lang="ja-JP" altLang="en-US" sz="1000" i="0" dirty="0">
                <a:solidFill>
                  <a:schemeClr val="tx1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</a:t>
            </a:r>
            <a:r>
              <a:rPr lang="en-US" altLang="ja-JP" sz="1000" i="0" dirty="0">
                <a:solidFill>
                  <a:schemeClr val="tx1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TEL</a:t>
            </a:r>
            <a:r>
              <a:rPr lang="ja-JP" altLang="en-US" sz="1000" i="0" dirty="0">
                <a:solidFill>
                  <a:schemeClr val="tx1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en-US" altLang="ja-JP" sz="1000" i="0" dirty="0">
                <a:solidFill>
                  <a:schemeClr val="tx1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06-6748-1052</a:t>
            </a:r>
            <a:r>
              <a:rPr lang="ja-JP" altLang="en-US" sz="1000" i="0" dirty="0">
                <a:solidFill>
                  <a:schemeClr val="tx1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en-US" altLang="ja-JP" sz="1000" i="0" dirty="0">
                <a:solidFill>
                  <a:schemeClr val="tx1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MAIL</a:t>
            </a:r>
            <a:r>
              <a:rPr lang="ja-JP" altLang="en-US" sz="1000" i="0" dirty="0">
                <a:solidFill>
                  <a:schemeClr val="tx1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：</a:t>
            </a:r>
            <a:r>
              <a:rPr lang="en-US" altLang="ja-JP" sz="1000" i="0" dirty="0">
                <a:solidFill>
                  <a:schemeClr val="tx1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egosaka@obda.or.jp</a:t>
            </a:r>
            <a:endParaRPr lang="ja-JP" altLang="en-US" sz="1000" i="0" dirty="0">
              <a:solidFill>
                <a:schemeClr val="tx1"/>
              </a:solidFill>
              <a:effectLst/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endParaRPr kumimoji="1" lang="ja-JP" altLang="en-US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CF927973-50DD-7E92-AB25-4EA2EC38A1A2}"/>
              </a:ext>
            </a:extLst>
          </p:cNvPr>
          <p:cNvSpPr txBox="1"/>
          <p:nvPr/>
        </p:nvSpPr>
        <p:spPr>
          <a:xfrm>
            <a:off x="7245424" y="936656"/>
            <a:ext cx="678552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1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endParaRPr lang="ja-JP" altLang="en-US" dirty="0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8B3B30E8-51EB-F40B-782F-1A68CE1A03D2}"/>
              </a:ext>
            </a:extLst>
          </p:cNvPr>
          <p:cNvSpPr txBox="1"/>
          <p:nvPr/>
        </p:nvSpPr>
        <p:spPr>
          <a:xfrm>
            <a:off x="76020" y="1826554"/>
            <a:ext cx="6719054" cy="27597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600"/>
              </a:lnSpc>
            </a:pPr>
            <a:r>
              <a:rPr kumimoji="1"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大阪産業局では、大阪府と連携して「変革」と「挑戦」に取組むものづくり中小企業を支援するため、</a:t>
            </a: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産学公民金の連携・協働により</a:t>
            </a:r>
            <a:r>
              <a:rPr kumimoji="1"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ものづくり中小企業にとって、最適なビジネス環境の整備をすすめる「</a:t>
            </a:r>
            <a:r>
              <a:rPr kumimoji="1" lang="en-US" altLang="ja-JP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EG</a:t>
            </a:r>
            <a:r>
              <a:rPr kumimoji="1"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（エコノミックガーデニング）おおさか」</a:t>
            </a: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に取り組んでいます。</a:t>
            </a:r>
            <a:endParaRPr lang="en-US" altLang="ja-JP" sz="1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ts val="1600"/>
              </a:lnSpc>
            </a:pP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取組みの一環として</a:t>
            </a:r>
            <a:r>
              <a:rPr kumimoji="1"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「活動＋人材＋情報」の共有化と</a:t>
            </a:r>
            <a:r>
              <a:rPr kumimoji="1" lang="ja-JP" altLang="en-US" sz="1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顔の見えるネットワークづくり</a:t>
            </a: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のため</a:t>
            </a:r>
            <a:r>
              <a:rPr kumimoji="1"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、</a:t>
            </a:r>
            <a:r>
              <a:rPr kumimoji="1" lang="en-US" altLang="ja-JP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</a:t>
            </a:r>
            <a:r>
              <a:rPr kumimoji="1"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年を通じて</a:t>
            </a: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１５の</a:t>
            </a:r>
            <a:r>
              <a:rPr kumimoji="1"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講義</a:t>
            </a: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からなる</a:t>
            </a:r>
            <a:r>
              <a:rPr kumimoji="1" lang="en-US" altLang="ja-JP" sz="1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『</a:t>
            </a:r>
            <a:r>
              <a:rPr kumimoji="1" lang="ja-JP" altLang="en-US" sz="1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地域経済コンシェルジュ養成研修</a:t>
            </a:r>
            <a:r>
              <a:rPr kumimoji="1" lang="en-US" altLang="ja-JP" sz="1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』</a:t>
            </a:r>
            <a:r>
              <a:rPr lang="ja-JP" altLang="en-US" sz="1200" dirty="0" err="1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を開</a:t>
            </a: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催</a:t>
            </a:r>
            <a:r>
              <a:rPr kumimoji="1"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して</a:t>
            </a: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い</a:t>
            </a:r>
            <a:r>
              <a:rPr kumimoji="1"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ます。</a:t>
            </a:r>
          </a:p>
          <a:p>
            <a:pPr>
              <a:lnSpc>
                <a:spcPts val="1600"/>
              </a:lnSpc>
            </a:pPr>
            <a:r>
              <a:rPr kumimoji="1"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この度、今年度の研修生が学びの成果として</a:t>
            </a: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「事業企画案」の発表を行う</a:t>
            </a:r>
            <a:r>
              <a:rPr kumimoji="1"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第</a:t>
            </a:r>
            <a:r>
              <a:rPr kumimoji="1" lang="en-US" altLang="ja-JP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3</a:t>
            </a:r>
            <a:r>
              <a:rPr kumimoji="1"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回定例交流会を開催します。また、同交流会では、地域を巻き込み、さらに地域を超えて企業が連携して開催する</a:t>
            </a:r>
            <a:r>
              <a:rPr kumimoji="1" lang="ja-JP" altLang="en-US" sz="1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オープンファクトリー</a:t>
            </a:r>
            <a:r>
              <a:rPr kumimoji="1" lang="en-US" altLang="ja-JP" sz="1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『</a:t>
            </a:r>
            <a:r>
              <a:rPr kumimoji="1" lang="en-US" altLang="ja-JP" sz="1400" b="1" dirty="0" err="1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FactorISM</a:t>
            </a:r>
            <a:r>
              <a:rPr kumimoji="1" lang="en-US" altLang="ja-JP" sz="1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』</a:t>
            </a: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の実践</a:t>
            </a:r>
            <a:r>
              <a:rPr kumimoji="1"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報告を</a:t>
            </a: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本研修の修了生から行います。　</a:t>
            </a:r>
            <a:r>
              <a:rPr kumimoji="1"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地域への波及効果、万博を見据えた今後の展望についてのお話しは、連携・協働を生み出す仕掛けづくりのヒントになると思います。</a:t>
            </a:r>
            <a:endParaRPr kumimoji="1" lang="en-US" altLang="ja-JP" sz="1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ts val="1600"/>
              </a:lnSpc>
            </a:pPr>
            <a:r>
              <a:rPr kumimoji="1"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kumimoji="1" lang="en-US" altLang="ja-JP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EG</a:t>
            </a:r>
            <a:r>
              <a:rPr kumimoji="1"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おおさか推進ネットワークにご参加頂いている方</a:t>
            </a: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、</a:t>
            </a:r>
            <a:r>
              <a:rPr kumimoji="1"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本活動に興味をお持ちの皆様、ぜひご参加ください。</a:t>
            </a:r>
          </a:p>
        </p:txBody>
      </p:sp>
      <p:grpSp>
        <p:nvGrpSpPr>
          <p:cNvPr id="11" name="グループ化 10">
            <a:extLst>
              <a:ext uri="{FF2B5EF4-FFF2-40B4-BE49-F238E27FC236}">
                <a16:creationId xmlns:a16="http://schemas.microsoft.com/office/drawing/2014/main" id="{48F5A659-92F7-B9DE-EAFF-4CD8B9E0023C}"/>
              </a:ext>
            </a:extLst>
          </p:cNvPr>
          <p:cNvGrpSpPr/>
          <p:nvPr/>
        </p:nvGrpSpPr>
        <p:grpSpPr>
          <a:xfrm>
            <a:off x="5038478" y="6174313"/>
            <a:ext cx="864096" cy="884023"/>
            <a:chOff x="5038478" y="6174313"/>
            <a:chExt cx="864096" cy="884023"/>
          </a:xfrm>
        </p:grpSpPr>
        <p:sp>
          <p:nvSpPr>
            <p:cNvPr id="2" name="正方形/長方形 1">
              <a:extLst>
                <a:ext uri="{FF2B5EF4-FFF2-40B4-BE49-F238E27FC236}">
                  <a16:creationId xmlns:a16="http://schemas.microsoft.com/office/drawing/2014/main" id="{04077979-C732-845F-331F-A31E6E00057C}"/>
                </a:ext>
              </a:extLst>
            </p:cNvPr>
            <p:cNvSpPr/>
            <p:nvPr/>
          </p:nvSpPr>
          <p:spPr>
            <a:xfrm>
              <a:off x="5038478" y="6174313"/>
              <a:ext cx="864096" cy="884023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en-US" altLang="ja-JP" dirty="0">
                <a:solidFill>
                  <a:schemeClr val="tx1"/>
                </a:solidFill>
              </a:endParaRPr>
            </a:p>
          </p:txBody>
        </p:sp>
        <p:pic>
          <p:nvPicPr>
            <p:cNvPr id="8" name="図 7">
              <a:extLst>
                <a:ext uri="{FF2B5EF4-FFF2-40B4-BE49-F238E27FC236}">
                  <a16:creationId xmlns:a16="http://schemas.microsoft.com/office/drawing/2014/main" id="{FF65BDE9-B2F7-30B3-669B-E493BE259DB8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086904" y="6236471"/>
              <a:ext cx="759705" cy="75970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9477083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3838</TotalTime>
  <Words>593</Words>
  <Application>Microsoft Office PowerPoint</Application>
  <PresentationFormat>A4 210 x 297 mm</PresentationFormat>
  <Paragraphs>33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HG丸ｺﾞｼｯｸM-PRO</vt:lpstr>
      <vt:lpstr>游ゴシック</vt:lpstr>
      <vt:lpstr>Arial</vt:lpstr>
      <vt:lpstr>Calibri</vt:lpstr>
      <vt:lpstr>Office ​​テーマ</vt:lpstr>
      <vt:lpstr>PowerPoint プレゼンテーション</vt:lpstr>
    </vt:vector>
  </TitlesOfParts>
  <Company>大阪府庁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大阪府庁</dc:creator>
  <cp:lastModifiedBy>千田 大悟</cp:lastModifiedBy>
  <cp:revision>289</cp:revision>
  <cp:lastPrinted>2022-12-21T11:05:25Z</cp:lastPrinted>
  <dcterms:created xsi:type="dcterms:W3CDTF">2014-09-02T02:44:49Z</dcterms:created>
  <dcterms:modified xsi:type="dcterms:W3CDTF">2022-12-27T08:43:53Z</dcterms:modified>
</cp:coreProperties>
</file>