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田 大悟" initials="千田" lastIdx="1" clrIdx="0">
    <p:extLst>
      <p:ext uri="{19B8F6BF-5375-455C-9EA6-DF929625EA0E}">
        <p15:presenceInfo xmlns:p15="http://schemas.microsoft.com/office/powerpoint/2012/main" userId="S-1-5-21-1849852198-1567074428-1491079662-57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4B"/>
    <a:srgbClr val="00974B"/>
    <a:srgbClr val="1794D9"/>
    <a:srgbClr val="F79F3C"/>
    <a:srgbClr val="7DC3E8"/>
    <a:srgbClr val="F79018"/>
    <a:srgbClr val="F79119"/>
    <a:srgbClr val="0070C0"/>
    <a:srgbClr val="BF90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94660"/>
  </p:normalViewPr>
  <p:slideViewPr>
    <p:cSldViewPr snapToGrid="0">
      <p:cViewPr>
        <p:scale>
          <a:sx n="75" d="100"/>
          <a:sy n="75" d="100"/>
        </p:scale>
        <p:origin x="1620"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8162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417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17560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89240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81672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3848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28429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13727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38975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75577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2022/6/6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96845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EF05FF1-1592-488C-A1D4-AE3675A65122}" type="datetimeFigureOut">
              <a:rPr kumimoji="1" lang="ja-JP" altLang="en-US" smtClean="0"/>
              <a:pPr/>
              <a:t>2022/6/6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879668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0" y="0"/>
            <a:ext cx="6858000" cy="280416"/>
          </a:xfrm>
          <a:prstGeom prst="rect">
            <a:avLst/>
          </a:prstGeom>
          <a:solidFill>
            <a:srgbClr val="009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a:xfrm>
            <a:off x="1143000" y="639442"/>
            <a:ext cx="480478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984B"/>
                </a:solidFill>
                <a:effectLst/>
                <a:uLnTx/>
                <a:uFillTx/>
                <a:latin typeface="HG丸ｺﾞｼｯｸM-PRO" panose="020F0600000000000000" pitchFamily="50" charset="-128"/>
                <a:ea typeface="HG丸ｺﾞｼｯｸM-PRO" panose="020F0600000000000000" pitchFamily="50" charset="-128"/>
                <a:cs typeface="+mn-cs"/>
              </a:rPr>
              <a:t>地域経済コンシェルジュ養成研修</a:t>
            </a:r>
          </a:p>
        </p:txBody>
      </p:sp>
      <p:sp>
        <p:nvSpPr>
          <p:cNvPr id="7" name="テキスト ボックス 6"/>
          <p:cNvSpPr txBox="1"/>
          <p:nvPr/>
        </p:nvSpPr>
        <p:spPr>
          <a:xfrm>
            <a:off x="562649" y="1058663"/>
            <a:ext cx="577594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地域企業を発掘・育成する取組を進めるＥＧ</a:t>
            </a:r>
            <a:r>
              <a:rPr kumimoji="1" lang="ja-JP" altLang="en-US" sz="8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（エコノミックガーデニング）</a:t>
            </a:r>
            <a:r>
              <a:rPr kumimoji="1" lang="ja-JP" altLang="en-US"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の担い手づくり</a:t>
            </a:r>
            <a:endParaRPr kumimoji="1" lang="en-US" altLang="ja-JP"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正方形/長方形 8"/>
          <p:cNvSpPr/>
          <p:nvPr/>
        </p:nvSpPr>
        <p:spPr>
          <a:xfrm>
            <a:off x="432254" y="1746393"/>
            <a:ext cx="6103156" cy="1107996"/>
          </a:xfrm>
          <a:prstGeom prst="rect">
            <a:avLst/>
          </a:prstGeom>
          <a:ln>
            <a:noFill/>
            <a:prstDash val="sysDot"/>
          </a:ln>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企業支援を行うガーデナーにあたる「</a:t>
            </a:r>
            <a:r>
              <a:rPr kumimoji="1" lang="ja-JP" altLang="en-US" sz="1100" b="1"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地域経済コンシェルジュ</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」を養成する研修です。</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中小企業支援に必要な「集成力、想像力、連携力」の向上に向け、地域産業支援現場の第一線で活躍する府内外のキーパーソンを講師に迎え、全</a:t>
            </a:r>
            <a:r>
              <a:rPr lang="en-US" altLang="ja-JP" sz="1100" dirty="0">
                <a:solidFill>
                  <a:srgbClr val="E7E6E6">
                    <a:lumMod val="50000"/>
                  </a:srgbClr>
                </a:solidFill>
                <a:latin typeface="HG丸ｺﾞｼｯｸM-PRO" panose="020F0600000000000000" pitchFamily="50" charset="-128"/>
                <a:ea typeface="HG丸ｺﾞｼｯｸM-PRO" panose="020F0600000000000000" pitchFamily="50" charset="-128"/>
              </a:rPr>
              <a:t>16</a:t>
            </a:r>
            <a:r>
              <a:rPr lang="ja-JP" altLang="en-US" sz="1100" dirty="0">
                <a:solidFill>
                  <a:srgbClr val="E7E6E6">
                    <a:lumMod val="50000"/>
                  </a:srgbClr>
                </a:solidFill>
                <a:latin typeface="HG丸ｺﾞｼｯｸM-PRO" panose="020F0600000000000000" pitchFamily="50" charset="-128"/>
                <a:ea typeface="HG丸ｺﾞｼｯｸM-PRO" panose="020F0600000000000000" pitchFamily="50" charset="-128"/>
              </a:rPr>
              <a:t>講義</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を開講します。</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180975" indent="-180975">
              <a:buFont typeface="Arial" panose="020B0604020202020204" pitchFamily="34" charset="0"/>
              <a:buChar char="•"/>
              <a:defRPr/>
            </a:pPr>
            <a:r>
              <a:rPr kumimoji="1" lang="ja-JP" altLang="en-US"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支援意識の向上、事業予算獲得に向けた具体的な課題抽出、事業立案を行う手法を学びます。</a:t>
            </a:r>
            <a:endParaRPr kumimoji="1" lang="en-US" altLang="ja-JP"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研修修了後、成果発表した企画の中で具体化した事業・取組みについては「ＥＧおおさか推進ネットワーク」で共有します。</a:t>
            </a:r>
          </a:p>
        </p:txBody>
      </p:sp>
      <p:sp>
        <p:nvSpPr>
          <p:cNvPr id="23" name="テキスト ボックス 22"/>
          <p:cNvSpPr txBox="1"/>
          <p:nvPr/>
        </p:nvSpPr>
        <p:spPr>
          <a:xfrm>
            <a:off x="251996" y="3193219"/>
            <a:ext cx="6590272" cy="263149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日　　程：</a:t>
            </a:r>
            <a:r>
              <a:rPr kumimoji="1" lang="ja-JP" altLang="en-US" sz="1100" b="1"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令和４年</a:t>
            </a:r>
            <a:r>
              <a:rPr kumimoji="1" lang="en-US" altLang="ja-JP" sz="1100" b="1"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7</a:t>
            </a:r>
            <a:r>
              <a:rPr kumimoji="1" lang="ja-JP" altLang="en-US" sz="1100" b="1"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月</a:t>
            </a:r>
            <a:r>
              <a:rPr lang="ja-JP" altLang="en-US" sz="1100" b="1"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８</a:t>
            </a:r>
            <a:r>
              <a:rPr kumimoji="1" lang="ja-JP" altLang="en-US" sz="1100" b="1"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日（金）～令和５年</a:t>
            </a:r>
            <a:r>
              <a:rPr lang="ja-JP" altLang="en-US" sz="1100" b="1"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２</a:t>
            </a:r>
            <a:r>
              <a:rPr kumimoji="1" lang="ja-JP" altLang="en-US" sz="1100" b="1"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月９日（木）　</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原則月１～２回程度、午後開催</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実施場所：</a:t>
            </a:r>
            <a:r>
              <a:rPr kumimoji="1" lang="en-US" altLang="ja-JP" sz="110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MOBIO</a:t>
            </a:r>
            <a:r>
              <a:rPr kumimoji="1" lang="ja-JP" altLang="en-US" sz="110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や大阪産業創造館等での実施を予定。</a:t>
            </a:r>
            <a:r>
              <a:rPr kumimoji="1" lang="ja-JP" altLang="en-US" sz="105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a:t>
            </a:r>
            <a:r>
              <a:rPr lang="ja-JP" altLang="en-US" sz="105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詳細は、裏面をご確認ください。</a:t>
            </a:r>
            <a:r>
              <a:rPr kumimoji="1" lang="ja-JP" altLang="en-US" sz="105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rPr>
              <a:t>）</a:t>
            </a:r>
            <a:endParaRPr kumimoji="1" lang="en-US" altLang="ja-JP" sz="1050" b="0" i="0" u="none" strike="noStrike" kern="1200" cap="none" spc="0" normalizeH="0" baseline="0" noProof="0" dirty="0">
              <a:ln>
                <a:noFill/>
              </a:ln>
              <a:solidFill>
                <a:schemeClr val="tx1">
                  <a:lumMod val="50000"/>
                  <a:lumOff val="50000"/>
                </a:schemeClr>
              </a:solidFill>
              <a:effectLst/>
              <a:uLnTx/>
              <a:uFillTx/>
              <a:latin typeface="HG丸ｺﾞｼｯｸM-PRO" panose="020F0600000000000000" pitchFamily="50" charset="-128"/>
              <a:ea typeface="HG丸ｺﾞｼｯｸM-PRO" panose="020F0600000000000000" pitchFamily="50" charset="-128"/>
            </a:endParaRPr>
          </a:p>
          <a:p>
            <a:pPr marR="0" lvl="0"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対象者：自治体、商工会・商工会議所、公的産業支援機関、大学、金融機関</a:t>
            </a: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に所属する地域企業の</a:t>
            </a:r>
            <a:endParaRPr lang="en-US" altLang="ja-JP" sz="1100" dirty="0">
              <a:solidFill>
                <a:prstClr val="white">
                  <a:lumMod val="50000"/>
                </a:prstClr>
              </a:solidFill>
              <a:latin typeface="HG丸ｺﾞｼｯｸM-PRO" panose="020F0600000000000000" pitchFamily="50" charset="-128"/>
              <a:ea typeface="HG丸ｺﾞｼｯｸM-PRO" panose="020F0600000000000000"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　　　　支援を行う者（</a:t>
            </a:r>
            <a:r>
              <a:rPr lang="en-US" altLang="ja-JP" sz="1050" dirty="0">
                <a:solidFill>
                  <a:prstClr val="white">
                    <a:lumMod val="50000"/>
                  </a:prstClr>
                </a:solidFill>
                <a:latin typeface="HG丸ｺﾞｼｯｸM-PRO" panose="020F0600000000000000" pitchFamily="50" charset="-128"/>
                <a:ea typeface="HG丸ｺﾞｼｯｸM-PRO" panose="020F0600000000000000" pitchFamily="50" charset="-128"/>
              </a:rPr>
              <a:t>※</a:t>
            </a: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ＥＧおおさか推進ネットワーク参画機関の職員）等、</a:t>
            </a:r>
            <a:endParaRPr lang="en-US" altLang="ja-JP" sz="1100" dirty="0">
              <a:solidFill>
                <a:prstClr val="white">
                  <a:lumMod val="50000"/>
                </a:prstClr>
              </a:solidFill>
              <a:latin typeface="HG丸ｺﾞｼｯｸM-PRO" panose="020F0600000000000000" pitchFamily="50" charset="-128"/>
              <a:ea typeface="HG丸ｺﾞｼｯｸM-PRO" panose="020F0600000000000000"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　　　　その他</a:t>
            </a:r>
            <a:r>
              <a:rPr kumimoji="1" lang="ja-JP" altLang="en-US" sz="11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rPr>
              <a:t>事務局が特に認めた者</a:t>
            </a: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a:t>
            </a:r>
            <a:endParaRPr lang="en-US" altLang="ja-JP" sz="1100" dirty="0">
              <a:solidFill>
                <a:prstClr val="white">
                  <a:lumMod val="50000"/>
                </a:prstClr>
              </a:solidFill>
              <a:latin typeface="HG丸ｺﾞｼｯｸM-PRO" panose="020F0600000000000000" pitchFamily="50" charset="-128"/>
              <a:ea typeface="HG丸ｺﾞｼｯｸM-PRO" panose="020F0600000000000000"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　　　　</a:t>
            </a:r>
            <a:r>
              <a:rPr lang="en-US" altLang="ja-JP" sz="1100" dirty="0">
                <a:solidFill>
                  <a:prstClr val="white">
                    <a:lumMod val="50000"/>
                  </a:prstClr>
                </a:solidFill>
                <a:latin typeface="HG丸ｺﾞｼｯｸM-PRO" panose="020F0600000000000000" pitchFamily="50" charset="-128"/>
                <a:ea typeface="HG丸ｺﾞｼｯｸM-PRO" panose="020F0600000000000000" pitchFamily="50" charset="-128"/>
              </a:rPr>
              <a:t>※</a:t>
            </a: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お申込み頂いた方には原則、「</a:t>
            </a:r>
            <a:r>
              <a:rPr lang="en-US" altLang="ja-JP" sz="1100" dirty="0">
                <a:solidFill>
                  <a:prstClr val="white">
                    <a:lumMod val="50000"/>
                  </a:prstClr>
                </a:solidFill>
                <a:latin typeface="HG丸ｺﾞｼｯｸM-PRO" panose="020F0600000000000000" pitchFamily="50" charset="-128"/>
                <a:ea typeface="HG丸ｺﾞｼｯｸM-PRO" panose="020F0600000000000000" pitchFamily="50" charset="-128"/>
              </a:rPr>
              <a:t>EG</a:t>
            </a:r>
            <a:r>
              <a:rPr lang="ja-JP" altLang="en-US" sz="1100" dirty="0">
                <a:solidFill>
                  <a:prstClr val="white">
                    <a:lumMod val="50000"/>
                  </a:prstClr>
                </a:solidFill>
                <a:latin typeface="HG丸ｺﾞｼｯｸM-PRO" panose="020F0600000000000000" pitchFamily="50" charset="-128"/>
                <a:ea typeface="HG丸ｺﾞｼｯｸM-PRO" panose="020F0600000000000000" pitchFamily="50" charset="-128"/>
              </a:rPr>
              <a:t>おおさか推進ネットワーク」に加入頂きます。</a:t>
            </a:r>
            <a:endParaRPr lang="en-US" altLang="ja-JP" sz="1100" dirty="0">
              <a:solidFill>
                <a:srgbClr val="E7E6E6">
                  <a:lumMod val="50000"/>
                </a:srgb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主　　催：大阪府、公益財団法人大阪産業局</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1"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受 講 料：無料</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募集人員、参加形式等</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1</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）研修生（通期参加者）</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20</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名程度</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集合形式・オンライン形式・オンデマンド形式での参加</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2</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）聴講生（一部参加者）各回</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30</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名程度</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オンライン形式・オンデマンド形式での参加　</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オンライン形式での参加の場合、</a:t>
            </a:r>
            <a:r>
              <a:rPr lang="ja-JP" altLang="en-US" sz="1100" dirty="0">
                <a:solidFill>
                  <a:srgbClr val="E7E6E6">
                    <a:lumMod val="50000"/>
                  </a:srgbClr>
                </a:solidFill>
                <a:latin typeface="HG丸ｺﾞｼｯｸM-PRO" panose="020F0600000000000000" pitchFamily="50" charset="-128"/>
                <a:ea typeface="HG丸ｺﾞｼｯｸM-PRO" panose="020F0600000000000000" pitchFamily="50" charset="-128"/>
              </a:rPr>
              <a:t>ワークショップ等に参加できないことがあります。</a:t>
            </a:r>
            <a:endPar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コロナ感染症の感染状況等により集合形式での開催を中止する場合があります。</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p:txBody>
      </p:sp>
      <p:cxnSp>
        <p:nvCxnSpPr>
          <p:cNvPr id="26" name="直線コネクタ 25"/>
          <p:cNvCxnSpPr/>
          <p:nvPr/>
        </p:nvCxnSpPr>
        <p:spPr>
          <a:xfrm flipH="1">
            <a:off x="276240" y="3196459"/>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76240" y="2846617"/>
            <a:ext cx="141577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▼研修の概要</a:t>
            </a:r>
          </a:p>
        </p:txBody>
      </p:sp>
      <p:cxnSp>
        <p:nvCxnSpPr>
          <p:cNvPr id="31" name="直線コネクタ 30"/>
          <p:cNvCxnSpPr/>
          <p:nvPr/>
        </p:nvCxnSpPr>
        <p:spPr>
          <a:xfrm flipH="1">
            <a:off x="333401" y="1684964"/>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35998" y="1311573"/>
            <a:ext cx="141577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▼研修の目的</a:t>
            </a:r>
          </a:p>
        </p:txBody>
      </p:sp>
      <p:cxnSp>
        <p:nvCxnSpPr>
          <p:cNvPr id="19" name="直線コネクタ 18"/>
          <p:cNvCxnSpPr/>
          <p:nvPr/>
        </p:nvCxnSpPr>
        <p:spPr>
          <a:xfrm flipH="1">
            <a:off x="251994" y="6092955"/>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66092" y="5754401"/>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▼修了証の交付</a:t>
            </a:r>
          </a:p>
        </p:txBody>
      </p:sp>
      <p:sp>
        <p:nvSpPr>
          <p:cNvPr id="21" name="テキスト ボックス 20"/>
          <p:cNvSpPr txBox="1"/>
          <p:nvPr/>
        </p:nvSpPr>
        <p:spPr>
          <a:xfrm>
            <a:off x="342991" y="6125669"/>
            <a:ext cx="6303399" cy="430887"/>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講義番号</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12</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15</a:t>
            </a:r>
            <a:r>
              <a:rPr lang="ja-JP" altLang="en-US" sz="1100" dirty="0">
                <a:solidFill>
                  <a:srgbClr val="E7E6E6">
                    <a:lumMod val="50000"/>
                  </a:srgbClr>
                </a:solidFill>
                <a:latin typeface="HG丸ｺﾞｼｯｸM-PRO" panose="020F0600000000000000" pitchFamily="50" charset="-128"/>
                <a:ea typeface="HG丸ｺﾞｼｯｸM-PRO" panose="020F0600000000000000" pitchFamily="50" charset="-128"/>
              </a:rPr>
              <a:t>、</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企業ヒアリング、第２回定例交流会及び成果発表会</a:t>
            </a:r>
            <a:r>
              <a:rPr lang="ja-JP" altLang="en-US" sz="1100" dirty="0">
                <a:solidFill>
                  <a:srgbClr val="E7E6E6">
                    <a:lumMod val="50000"/>
                  </a:srgbClr>
                </a:solidFill>
                <a:latin typeface="HG丸ｺﾞｼｯｸM-PRO" panose="020F0600000000000000" pitchFamily="50" charset="-128"/>
                <a:ea typeface="HG丸ｺﾞｼｯｸM-PRO" panose="020F0600000000000000" pitchFamily="50" charset="-128"/>
              </a:rPr>
              <a:t>を</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全て修了し、その他</a:t>
            </a:r>
            <a:r>
              <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8</a:t>
            </a:r>
            <a:r>
              <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講義を修了した者に対して修了証を交付します。</a:t>
            </a:r>
            <a:endParaRPr kumimoji="1" lang="en-US" altLang="ja-JP"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p:txBody>
      </p:sp>
      <p:pic>
        <p:nvPicPr>
          <p:cNvPr id="24" name="図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0463" y="312478"/>
            <a:ext cx="1116441" cy="321857"/>
          </a:xfrm>
          <a:prstGeom prst="rect">
            <a:avLst/>
          </a:prstGeom>
        </p:spPr>
      </p:pic>
      <p:pic>
        <p:nvPicPr>
          <p:cNvPr id="2" name="図 1">
            <a:extLst>
              <a:ext uri="{FF2B5EF4-FFF2-40B4-BE49-F238E27FC236}">
                <a16:creationId xmlns:a16="http://schemas.microsoft.com/office/drawing/2014/main" id="{C81DAFA6-F0E8-48C3-BF85-A59EAD606417}"/>
              </a:ext>
            </a:extLst>
          </p:cNvPr>
          <p:cNvPicPr>
            <a:picLocks noChangeAspect="1"/>
          </p:cNvPicPr>
          <p:nvPr/>
        </p:nvPicPr>
        <p:blipFill>
          <a:blip r:embed="rId3"/>
          <a:stretch>
            <a:fillRect/>
          </a:stretch>
        </p:blipFill>
        <p:spPr>
          <a:xfrm>
            <a:off x="0" y="-4718"/>
            <a:ext cx="2472324" cy="606338"/>
          </a:xfrm>
          <a:prstGeom prst="rect">
            <a:avLst/>
          </a:prstGeom>
        </p:spPr>
      </p:pic>
      <p:cxnSp>
        <p:nvCxnSpPr>
          <p:cNvPr id="33" name="直線コネクタ 32">
            <a:extLst>
              <a:ext uri="{FF2B5EF4-FFF2-40B4-BE49-F238E27FC236}">
                <a16:creationId xmlns:a16="http://schemas.microsoft.com/office/drawing/2014/main" id="{2D14D6FB-DC05-4B8E-A777-E57A8ACC48A4}"/>
              </a:ext>
            </a:extLst>
          </p:cNvPr>
          <p:cNvCxnSpPr/>
          <p:nvPr/>
        </p:nvCxnSpPr>
        <p:spPr>
          <a:xfrm flipH="1">
            <a:off x="276240" y="6952141"/>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F71D9B71-6B87-4A67-AFC2-DFF95B0D13B0}"/>
              </a:ext>
            </a:extLst>
          </p:cNvPr>
          <p:cNvSpPr txBox="1"/>
          <p:nvPr/>
        </p:nvSpPr>
        <p:spPr>
          <a:xfrm>
            <a:off x="266092" y="6604330"/>
            <a:ext cx="2236510"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▼過去参加者からの声</a:t>
            </a:r>
          </a:p>
        </p:txBody>
      </p:sp>
      <p:sp>
        <p:nvSpPr>
          <p:cNvPr id="37" name="テキスト ボックス 36">
            <a:extLst>
              <a:ext uri="{FF2B5EF4-FFF2-40B4-BE49-F238E27FC236}">
                <a16:creationId xmlns:a16="http://schemas.microsoft.com/office/drawing/2014/main" id="{B144F53E-A94E-43E8-A9EF-1E4BC0E849FD}"/>
              </a:ext>
            </a:extLst>
          </p:cNvPr>
          <p:cNvSpPr txBox="1"/>
          <p:nvPr/>
        </p:nvSpPr>
        <p:spPr>
          <a:xfrm>
            <a:off x="300306" y="6952141"/>
            <a:ext cx="6235104" cy="938719"/>
          </a:xfrm>
          <a:prstGeom prst="rect">
            <a:avLst/>
          </a:prstGeom>
          <a:noFill/>
          <a:ln>
            <a:noFill/>
          </a:ln>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・地域活性化にあたりＥＧ的手法の活用が有効であると感じた。</a:t>
            </a:r>
            <a:endParaRPr kumimoji="1" lang="en-US" altLang="ja-JP"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HG丸ｺﾞｼｯｸM-PRO" panose="020F0600000000000000" pitchFamily="50" charset="-128"/>
                <a:ea typeface="HG丸ｺﾞｼｯｸM-PRO" panose="020F0600000000000000" pitchFamily="50" charset="-128"/>
              </a:rPr>
              <a:t>・顔の見えるつながりが大切であることを改めて気づかされた。</a:t>
            </a:r>
            <a:endParaRPr lang="en-US" altLang="ja-JP" sz="1100" dirty="0">
              <a:solidFill>
                <a:schemeClr val="bg1">
                  <a:lumMod val="50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・地域支援機関との連携を深めていきたいと思った。</a:t>
            </a:r>
            <a:endParaRPr kumimoji="1" lang="en-US" altLang="ja-JP" sz="1100" b="0" i="0" u="none"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HG丸ｺﾞｼｯｸM-PRO" panose="020F0600000000000000" pitchFamily="50" charset="-128"/>
                <a:ea typeface="HG丸ｺﾞｼｯｸM-PRO" panose="020F0600000000000000" pitchFamily="50" charset="-128"/>
              </a:rPr>
              <a:t>・支援機関の一員として目指すべき目標と課題が明確になった。</a:t>
            </a:r>
            <a:endParaRPr lang="en-US" altLang="ja-JP" sz="1100" dirty="0">
              <a:solidFill>
                <a:schemeClr val="bg1">
                  <a:lumMod val="50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HG丸ｺﾞｼｯｸM-PRO" panose="020F0600000000000000" pitchFamily="50" charset="-128"/>
                <a:ea typeface="HG丸ｺﾞｼｯｸM-PRO" panose="020F0600000000000000" pitchFamily="50" charset="-128"/>
              </a:rPr>
              <a:t>・参加者の方にいろいろな意見を頂き、今後の支援のヒントとなった。</a:t>
            </a:r>
            <a:endParaRPr lang="en-US" altLang="ja-JP" sz="1100" dirty="0">
              <a:solidFill>
                <a:schemeClr val="bg1">
                  <a:lumMod val="50000"/>
                </a:schemeClr>
              </a:solidFill>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C6FB8F39-09B9-42D6-9DB8-EC0849BF3F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4154" y="296175"/>
            <a:ext cx="1271783" cy="402127"/>
          </a:xfrm>
          <a:prstGeom prst="rect">
            <a:avLst/>
          </a:prstGeom>
        </p:spPr>
      </p:pic>
      <p:sp>
        <p:nvSpPr>
          <p:cNvPr id="10" name="テキスト ボックス 9">
            <a:extLst>
              <a:ext uri="{FF2B5EF4-FFF2-40B4-BE49-F238E27FC236}">
                <a16:creationId xmlns:a16="http://schemas.microsoft.com/office/drawing/2014/main" id="{FF9AFD60-843E-4262-A771-9E3C1C2379F8}"/>
              </a:ext>
            </a:extLst>
          </p:cNvPr>
          <p:cNvSpPr txBox="1"/>
          <p:nvPr/>
        </p:nvSpPr>
        <p:spPr>
          <a:xfrm>
            <a:off x="5086904" y="223922"/>
            <a:ext cx="504513" cy="533393"/>
          </a:xfrm>
          <a:prstGeom prst="rect">
            <a:avLst/>
          </a:prstGeom>
          <a:noFill/>
          <a:ln>
            <a:noFill/>
          </a:ln>
        </p:spPr>
        <p:txBody>
          <a:bodyPr wrap="square" rtlCol="0">
            <a:spAutoFit/>
          </a:bodyPr>
          <a:lstStyle/>
          <a:p>
            <a:r>
              <a:rPr kumimoji="1" lang="en-US" altLang="ja-JP" sz="2800" b="1" dirty="0">
                <a:solidFill>
                  <a:srgbClr val="00B050"/>
                </a:solidFill>
                <a:latin typeface="HG丸ｺﾞｼｯｸM-PRO" panose="020F0600000000000000" pitchFamily="50" charset="-128"/>
                <a:ea typeface="HG丸ｺﾞｼｯｸM-PRO" panose="020F0600000000000000" pitchFamily="50" charset="-128"/>
              </a:rPr>
              <a:t>×</a:t>
            </a:r>
            <a:endParaRPr kumimoji="1" lang="ja-JP" altLang="en-US" sz="28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4" name="四角形: 角を丸くする 3">
            <a:extLst>
              <a:ext uri="{FF2B5EF4-FFF2-40B4-BE49-F238E27FC236}">
                <a16:creationId xmlns:a16="http://schemas.microsoft.com/office/drawing/2014/main" id="{9C5C81E1-27E6-919A-F5C3-FE664DC49C0D}"/>
              </a:ext>
            </a:extLst>
          </p:cNvPr>
          <p:cNvSpPr/>
          <p:nvPr/>
        </p:nvSpPr>
        <p:spPr>
          <a:xfrm>
            <a:off x="342991" y="7759530"/>
            <a:ext cx="6205410" cy="5141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rPr>
              <a:t>例年、約</a:t>
            </a:r>
            <a:r>
              <a:rPr kumimoji="1" lang="en-US" altLang="ja-JP" sz="11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rPr>
              <a:t>20</a:t>
            </a:r>
            <a:r>
              <a:rPr kumimoji="1" lang="ja-JP" altLang="en-US" sz="11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rPr>
              <a:t>名が修了。修了生のうち、９割を超える人が「現在の業務に役立っている」と回答。修了生同士がつながって様々な方面で実践が始まっています！！</a:t>
            </a:r>
            <a:endParaRPr kumimoji="1" lang="en-US" altLang="ja-JP" sz="11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endParaRPr>
          </a:p>
        </p:txBody>
      </p:sp>
      <p:sp>
        <p:nvSpPr>
          <p:cNvPr id="18" name="四角形: 角を丸くする 17">
            <a:extLst>
              <a:ext uri="{FF2B5EF4-FFF2-40B4-BE49-F238E27FC236}">
                <a16:creationId xmlns:a16="http://schemas.microsoft.com/office/drawing/2014/main" id="{C79BFC9A-F3F1-08DA-3AC9-88D38318686C}"/>
              </a:ext>
            </a:extLst>
          </p:cNvPr>
          <p:cNvSpPr/>
          <p:nvPr/>
        </p:nvSpPr>
        <p:spPr>
          <a:xfrm>
            <a:off x="203887" y="8238825"/>
            <a:ext cx="6273288" cy="1539647"/>
          </a:xfrm>
          <a:prstGeom prst="roundRect">
            <a:avLst>
              <a:gd name="adj" fmla="val 433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a:extLst>
              <a:ext uri="{FF2B5EF4-FFF2-40B4-BE49-F238E27FC236}">
                <a16:creationId xmlns:a16="http://schemas.microsoft.com/office/drawing/2014/main" id="{59CA1E82-14D2-71F7-19E3-570C41421027}"/>
              </a:ext>
            </a:extLst>
          </p:cNvPr>
          <p:cNvSpPr txBox="1"/>
          <p:nvPr/>
        </p:nvSpPr>
        <p:spPr>
          <a:xfrm>
            <a:off x="206845" y="8309557"/>
            <a:ext cx="4820812"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EG</a:t>
            </a:r>
            <a:r>
              <a:rPr lang="ja-JP" altLang="en-US" sz="16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おおさか推進ネットワークへの加入について</a:t>
            </a:r>
            <a:endParaRPr lang="en-US" altLang="ja-JP" sz="16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endParaRPr>
          </a:p>
        </p:txBody>
      </p:sp>
      <p:sp>
        <p:nvSpPr>
          <p:cNvPr id="12" name="四角形: 1 つの角を丸める 11">
            <a:extLst>
              <a:ext uri="{FF2B5EF4-FFF2-40B4-BE49-F238E27FC236}">
                <a16:creationId xmlns:a16="http://schemas.microsoft.com/office/drawing/2014/main" id="{51B809AF-DDAB-2A19-6022-E8680C9959A3}"/>
              </a:ext>
            </a:extLst>
          </p:cNvPr>
          <p:cNvSpPr/>
          <p:nvPr/>
        </p:nvSpPr>
        <p:spPr>
          <a:xfrm>
            <a:off x="206845" y="8780362"/>
            <a:ext cx="5357309" cy="982148"/>
          </a:xfrm>
          <a:prstGeom prst="round1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r>
              <a:rPr lang="ja-JP" altLang="en-US" sz="900" b="0" i="0" dirty="0">
                <a:solidFill>
                  <a:schemeClr val="tx1">
                    <a:lumMod val="50000"/>
                    <a:lumOff val="50000"/>
                  </a:schemeClr>
                </a:solidFill>
                <a:effectLst/>
                <a:latin typeface="HG丸ｺﾞｼｯｸM-PRO" panose="020F0600000000000000" pitchFamily="50" charset="-128"/>
                <a:ea typeface="HG丸ｺﾞｼｯｸM-PRO" panose="020F0600000000000000" pitchFamily="50" charset="-128"/>
              </a:rPr>
              <a:t>　「ＥＧおおさか」の趣旨に賛同する自治体、商工会・商工会議所、公的産業支援機関、大学、金融機関が参画する支援者側のネットワークです。「活動＋人材＋情報」の共有化を図り、「顔の見えるネットワークづくりの場」を提供します。　</a:t>
            </a:r>
            <a:endParaRPr lang="en-US" altLang="ja-JP" sz="900" b="0" i="0" dirty="0">
              <a:solidFill>
                <a:schemeClr val="tx1">
                  <a:lumMod val="50000"/>
                  <a:lumOff val="50000"/>
                </a:schemeClr>
              </a:solidFill>
              <a:effectLst/>
              <a:latin typeface="HG丸ｺﾞｼｯｸM-PRO" panose="020F0600000000000000" pitchFamily="50" charset="-128"/>
              <a:ea typeface="HG丸ｺﾞｼｯｸM-PRO" panose="020F0600000000000000" pitchFamily="50" charset="-128"/>
            </a:endParaRPr>
          </a:p>
          <a:p>
            <a:pPr algn="l" fontAlgn="base"/>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　支援者向けの情報を発信していきますので、是非ご加入ください。</a:t>
            </a:r>
            <a:endPar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endParaRPr>
          </a:p>
          <a:p>
            <a:pPr algn="l" fontAlgn="base"/>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　申込みは、右の</a:t>
            </a:r>
            <a:r>
              <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QR</a:t>
            </a:r>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コード又は</a:t>
            </a:r>
            <a:r>
              <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MOBIO</a:t>
            </a:r>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の</a:t>
            </a:r>
            <a:r>
              <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HP</a:t>
            </a:r>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で「</a:t>
            </a:r>
            <a:r>
              <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EG</a:t>
            </a:r>
            <a:r>
              <a:rPr lang="ja-JP" altLang="en-US"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おおさか推進ネットワーク」を検索！</a:t>
            </a:r>
          </a:p>
          <a:p>
            <a:pPr algn="l" fontAlgn="base"/>
            <a:endParaRPr lang="en-US" altLang="ja-JP" sz="900" dirty="0">
              <a:solidFill>
                <a:schemeClr val="tx1">
                  <a:lumMod val="50000"/>
                  <a:lumOff val="50000"/>
                </a:schemeClr>
              </a:solidFill>
              <a:latin typeface="HG丸ｺﾞｼｯｸM-PRO" panose="020F0600000000000000" pitchFamily="50" charset="-128"/>
              <a:ea typeface="HG丸ｺﾞｼｯｸM-PRO" panose="020F0600000000000000" pitchFamily="50" charset="-128"/>
            </a:endParaRPr>
          </a:p>
        </p:txBody>
      </p:sp>
      <p:sp>
        <p:nvSpPr>
          <p:cNvPr id="13" name="正方形/長方形 12">
            <a:extLst>
              <a:ext uri="{FF2B5EF4-FFF2-40B4-BE49-F238E27FC236}">
                <a16:creationId xmlns:a16="http://schemas.microsoft.com/office/drawing/2014/main" id="{1C93D426-21F9-F21A-636A-497E6FBF6806}"/>
              </a:ext>
            </a:extLst>
          </p:cNvPr>
          <p:cNvSpPr/>
          <p:nvPr/>
        </p:nvSpPr>
        <p:spPr>
          <a:xfrm>
            <a:off x="4707064" y="8285640"/>
            <a:ext cx="1657904" cy="37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a:t>
            </a:r>
            <a:r>
              <a:rPr lang="ja-JP" altLang="en-US" sz="10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本研修に参加の方は</a:t>
            </a:r>
            <a:endParaRPr lang="en-US" altLang="ja-JP" sz="10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endParaRPr>
          </a:p>
          <a:p>
            <a:pPr algn="ctr"/>
            <a:r>
              <a:rPr lang="ja-JP" altLang="en-US" sz="1000" u="sng" dirty="0">
                <a:solidFill>
                  <a:schemeClr val="tx1">
                    <a:lumMod val="50000"/>
                    <a:lumOff val="50000"/>
                  </a:schemeClr>
                </a:solidFill>
                <a:latin typeface="HG丸ｺﾞｼｯｸM-PRO" panose="020F0600000000000000" pitchFamily="50" charset="-128"/>
                <a:ea typeface="HG丸ｺﾞｼｯｸM-PRO" panose="020F0600000000000000" pitchFamily="50" charset="-128"/>
              </a:rPr>
              <a:t>加入が必須です。</a:t>
            </a:r>
            <a:endParaRPr kumimoji="1" lang="ja-JP" altLang="en-US" sz="1000" dirty="0">
              <a:solidFill>
                <a:schemeClr val="tx1">
                  <a:lumMod val="50000"/>
                  <a:lumOff val="50000"/>
                </a:schemeClr>
              </a:solidFill>
            </a:endParaRPr>
          </a:p>
        </p:txBody>
      </p:sp>
      <p:pic>
        <p:nvPicPr>
          <p:cNvPr id="17" name="図 16">
            <a:extLst>
              <a:ext uri="{FF2B5EF4-FFF2-40B4-BE49-F238E27FC236}">
                <a16:creationId xmlns:a16="http://schemas.microsoft.com/office/drawing/2014/main" id="{09485117-D867-B517-D8EF-6C2214D965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6016" y="8760271"/>
            <a:ext cx="884353" cy="884353"/>
          </a:xfrm>
          <a:prstGeom prst="rect">
            <a:avLst/>
          </a:prstGeom>
        </p:spPr>
      </p:pic>
    </p:spTree>
    <p:extLst>
      <p:ext uri="{BB962C8B-B14F-4D97-AF65-F5344CB8AC3E}">
        <p14:creationId xmlns:p14="http://schemas.microsoft.com/office/powerpoint/2010/main" val="78913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6858000" cy="148103"/>
          </a:xfrm>
          <a:prstGeom prst="rect">
            <a:avLst/>
          </a:prstGeom>
          <a:solidFill>
            <a:srgbClr val="009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8" name="直線コネクタ 7"/>
          <p:cNvCxnSpPr/>
          <p:nvPr/>
        </p:nvCxnSpPr>
        <p:spPr>
          <a:xfrm flipH="1">
            <a:off x="410626" y="441838"/>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415016" y="79215"/>
            <a:ext cx="621105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▼令和</a:t>
            </a:r>
            <a:r>
              <a:rPr kumimoji="1" lang="en-US" altLang="ja-JP"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年度　講義日程（予定） ／講師紹介</a:t>
            </a:r>
          </a:p>
        </p:txBody>
      </p:sp>
      <p:cxnSp>
        <p:nvCxnSpPr>
          <p:cNvPr id="13" name="直線コネクタ 12"/>
          <p:cNvCxnSpPr/>
          <p:nvPr/>
        </p:nvCxnSpPr>
        <p:spPr>
          <a:xfrm flipH="1">
            <a:off x="410626" y="7216460"/>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78440" y="6874556"/>
            <a:ext cx="621105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▼受講申し込み</a:t>
            </a:r>
            <a:endParaRPr kumimoji="1" lang="ja-JP" altLang="en-US" sz="105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正方形/長方形 3"/>
          <p:cNvSpPr/>
          <p:nvPr/>
        </p:nvSpPr>
        <p:spPr>
          <a:xfrm>
            <a:off x="378440" y="7268523"/>
            <a:ext cx="6411974"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E7E6E6">
                    <a:lumMod val="50000"/>
                  </a:srgbClr>
                </a:solidFill>
                <a:latin typeface="HG丸ｺﾞｼｯｸM-PRO" panose="020F0600000000000000" pitchFamily="50" charset="-128"/>
                <a:ea typeface="HG丸ｺﾞｼｯｸM-PRO" panose="020F0600000000000000" pitchFamily="50" charset="-128"/>
              </a:rPr>
              <a:t>下記</a:t>
            </a:r>
            <a:r>
              <a:rPr lang="en-US" altLang="ja-JP" sz="1200" dirty="0">
                <a:solidFill>
                  <a:srgbClr val="E7E6E6">
                    <a:lumMod val="50000"/>
                  </a:srgbClr>
                </a:solidFill>
                <a:latin typeface="HG丸ｺﾞｼｯｸM-PRO" panose="020F0600000000000000" pitchFamily="50" charset="-128"/>
                <a:ea typeface="HG丸ｺﾞｼｯｸM-PRO" panose="020F0600000000000000" pitchFamily="50" charset="-128"/>
              </a:rPr>
              <a:t>URL</a:t>
            </a:r>
            <a:r>
              <a:rPr lang="ja-JP" altLang="en-US" sz="1200" dirty="0">
                <a:solidFill>
                  <a:srgbClr val="E7E6E6">
                    <a:lumMod val="50000"/>
                  </a:srgbClr>
                </a:solidFill>
                <a:latin typeface="HG丸ｺﾞｼｯｸM-PRO" panose="020F0600000000000000" pitchFamily="50" charset="-128"/>
                <a:ea typeface="HG丸ｺﾞｼｯｸM-PRO" panose="020F0600000000000000" pitchFamily="50" charset="-128"/>
              </a:rPr>
              <a:t>又は</a:t>
            </a:r>
            <a:r>
              <a:rPr lang="en-US" altLang="ja-JP" sz="1200" dirty="0">
                <a:solidFill>
                  <a:srgbClr val="E7E6E6">
                    <a:lumMod val="50000"/>
                  </a:srgbClr>
                </a:solidFill>
                <a:latin typeface="HG丸ｺﾞｼｯｸM-PRO" panose="020F0600000000000000" pitchFamily="50" charset="-128"/>
                <a:ea typeface="HG丸ｺﾞｼｯｸM-PRO" panose="020F0600000000000000" pitchFamily="50" charset="-128"/>
              </a:rPr>
              <a:t>QR</a:t>
            </a:r>
            <a:r>
              <a:rPr lang="ja-JP" altLang="en-US" sz="1200" dirty="0">
                <a:solidFill>
                  <a:srgbClr val="E7E6E6">
                    <a:lumMod val="50000"/>
                  </a:srgbClr>
                </a:solidFill>
                <a:latin typeface="HG丸ｺﾞｼｯｸM-PRO" panose="020F0600000000000000" pitchFamily="50" charset="-128"/>
                <a:ea typeface="HG丸ｺﾞｼｯｸM-PRO" panose="020F0600000000000000" pitchFamily="50" charset="-128"/>
              </a:rPr>
              <a:t>コードから大阪産業局アンケート</a:t>
            </a:r>
            <a:r>
              <a:rPr lang="en-US" altLang="ja-JP" sz="1200" dirty="0">
                <a:solidFill>
                  <a:srgbClr val="E7E6E6">
                    <a:lumMod val="50000"/>
                  </a:srgbClr>
                </a:solidFill>
                <a:latin typeface="HG丸ｺﾞｼｯｸM-PRO" panose="020F0600000000000000" pitchFamily="50" charset="-128"/>
                <a:ea typeface="HG丸ｺﾞｼｯｸM-PRO" panose="020F0600000000000000" pitchFamily="50" charset="-128"/>
              </a:rPr>
              <a:t>Web</a:t>
            </a:r>
            <a:r>
              <a:rPr lang="ja-JP" altLang="en-US" sz="1200" dirty="0">
                <a:solidFill>
                  <a:srgbClr val="E7E6E6">
                    <a:lumMod val="50000"/>
                  </a:srgbClr>
                </a:solidFill>
                <a:latin typeface="HG丸ｺﾞｼｯｸM-PRO" panose="020F0600000000000000" pitchFamily="50" charset="-128"/>
                <a:ea typeface="HG丸ｺﾞｼｯｸM-PRO" panose="020F0600000000000000" pitchFamily="50" charset="-128"/>
              </a:rPr>
              <a:t>ページよりお申込み</a:t>
            </a:r>
            <a:endParaRPr lang="en-US" altLang="ja-JP" sz="1200" dirty="0">
              <a:solidFill>
                <a:srgbClr val="E7E6E6">
                  <a:lumMod val="50000"/>
                </a:srgb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sng" dirty="0">
                <a:solidFill>
                  <a:schemeClr val="bg1">
                    <a:lumMod val="50000"/>
                  </a:schemeClr>
                </a:solidFill>
                <a:latin typeface="HG丸ｺﾞｼｯｸM-PRO" panose="020F0600000000000000" pitchFamily="50" charset="-128"/>
                <a:ea typeface="HG丸ｺﾞｼｯｸM-PRO" panose="020F0600000000000000" pitchFamily="50" charset="-128"/>
              </a:rPr>
              <a:t>https://www.m-osaka.com/jp/event/detail/004056.html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u="sng" dirty="0">
              <a:solidFill>
                <a:schemeClr val="bg1">
                  <a:lumMod val="50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a:t>
            </a:r>
            <a:r>
              <a:rPr kumimoji="1" lang="ja-JP" altLang="en-US" sz="1400" b="0" i="0"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問い合わせ先</a:t>
            </a:r>
            <a:r>
              <a:rPr kumimoji="1" lang="en-US" altLang="ja-JP" sz="1400" b="0" i="0"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EG</a:t>
            </a: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おおさか事務局（公益財団法人大阪産業局ＭＯＢＩＯ事業部　千田）</a:t>
            </a:r>
            <a:endPar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rPr>
              <a:t>TEL</a:t>
            </a:r>
            <a:r>
              <a:rPr lang="ja-JP" altLang="en-US" sz="1400" dirty="0">
                <a:solidFill>
                  <a:srgbClr val="E7E6E6">
                    <a:lumMod val="50000"/>
                  </a:srgbClr>
                </a:solidFill>
                <a:latin typeface="HG丸ｺﾞｼｯｸM-PRO" panose="020F0600000000000000" pitchFamily="50" charset="-128"/>
                <a:ea typeface="HG丸ｺﾞｼｯｸM-PRO" panose="020F0600000000000000" pitchFamily="50" charset="-128"/>
              </a:rPr>
              <a:t>　　：</a:t>
            </a:r>
            <a:r>
              <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rPr>
              <a:t>06-6748-1052</a:t>
            </a: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a:t>
            </a:r>
            <a:endPar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ＭＡＩＬ：</a:t>
            </a:r>
            <a:r>
              <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egosaka@obda.or.jp</a:t>
            </a:r>
            <a:endPar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447786" y="6657046"/>
            <a:ext cx="2854213"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9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」は研修生（通期参加者）を優先</a:t>
            </a:r>
          </a:p>
        </p:txBody>
      </p:sp>
      <p:sp>
        <p:nvSpPr>
          <p:cNvPr id="7" name="正方形/長方形 6">
            <a:extLst>
              <a:ext uri="{FF2B5EF4-FFF2-40B4-BE49-F238E27FC236}">
                <a16:creationId xmlns:a16="http://schemas.microsoft.com/office/drawing/2014/main" id="{9C0551EA-9302-41CD-B2E8-2AB125BDF8D6}"/>
              </a:ext>
            </a:extLst>
          </p:cNvPr>
          <p:cNvSpPr/>
          <p:nvPr/>
        </p:nvSpPr>
        <p:spPr>
          <a:xfrm>
            <a:off x="447787" y="7760966"/>
            <a:ext cx="6211059" cy="177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A9A6CA5D-397F-ECF2-67B5-7ACD898005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7973" y="7315077"/>
            <a:ext cx="780952" cy="780952"/>
          </a:xfrm>
          <a:prstGeom prst="rect">
            <a:avLst/>
          </a:prstGeom>
        </p:spPr>
      </p:pic>
      <p:pic>
        <p:nvPicPr>
          <p:cNvPr id="6" name="図 5">
            <a:extLst>
              <a:ext uri="{FF2B5EF4-FFF2-40B4-BE49-F238E27FC236}">
                <a16:creationId xmlns:a16="http://schemas.microsoft.com/office/drawing/2014/main" id="{93D73311-3891-3DB1-D9C9-CF20AF2CCF83}"/>
              </a:ext>
            </a:extLst>
          </p:cNvPr>
          <p:cNvPicPr>
            <a:picLocks noChangeAspect="1"/>
          </p:cNvPicPr>
          <p:nvPr/>
        </p:nvPicPr>
        <p:blipFill>
          <a:blip r:embed="rId3"/>
          <a:stretch>
            <a:fillRect/>
          </a:stretch>
        </p:blipFill>
        <p:spPr>
          <a:xfrm>
            <a:off x="443396" y="417769"/>
            <a:ext cx="6125529" cy="6235927"/>
          </a:xfrm>
          <a:prstGeom prst="rect">
            <a:avLst/>
          </a:prstGeom>
        </p:spPr>
      </p:pic>
    </p:spTree>
    <p:extLst>
      <p:ext uri="{BB962C8B-B14F-4D97-AF65-F5344CB8AC3E}">
        <p14:creationId xmlns:p14="http://schemas.microsoft.com/office/powerpoint/2010/main" val="26416268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rgbClr val="92D050"/>
          </a:solidFill>
        </a:ln>
      </a:spPr>
      <a:bodyPr wrap="square" rtlCol="0">
        <a:spAutoFit/>
      </a:bodyPr>
      <a:lstStyle>
        <a:defPPr>
          <a:defRPr sz="2800" dirty="0" smtClean="0">
            <a:solidFill>
              <a:srgbClr val="92D050"/>
            </a:solidFill>
            <a:latin typeface="HG丸ｺﾞｼｯｸM-PRO" panose="020F0600000000000000" pitchFamily="50" charset="-128"/>
            <a:ea typeface="HG丸ｺﾞｼｯｸM-PRO" panose="020F06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3929</TotalTime>
  <Words>734</Words>
  <Application>Microsoft Office PowerPoint</Application>
  <PresentationFormat>A4 210 x 297 mm</PresentationFormat>
  <Paragraphs>49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makoto ryoke</dc:creator>
  <cp:lastModifiedBy>千田 大悟</cp:lastModifiedBy>
  <cp:revision>197</cp:revision>
  <cp:lastPrinted>2022-05-23T09:44:36Z</cp:lastPrinted>
  <dcterms:created xsi:type="dcterms:W3CDTF">2014-03-18T15:12:15Z</dcterms:created>
  <dcterms:modified xsi:type="dcterms:W3CDTF">2022-06-06T02:04:23Z</dcterms:modified>
</cp:coreProperties>
</file>