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355" autoAdjust="0"/>
  </p:normalViewPr>
  <p:slideViewPr>
    <p:cSldViewPr>
      <p:cViewPr>
        <p:scale>
          <a:sx n="112" d="100"/>
          <a:sy n="112" d="100"/>
        </p:scale>
        <p:origin x="906" y="-2838"/>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0"/>
            <a:ext cx="2949575" cy="496888"/>
          </a:xfrm>
          <a:prstGeom prst="rect">
            <a:avLst/>
          </a:prstGeom>
        </p:spPr>
        <p:txBody>
          <a:bodyPr vert="horz" lIns="91367" tIns="45686" rIns="91367" bIns="4568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8" y="0"/>
            <a:ext cx="2949575" cy="496888"/>
          </a:xfrm>
          <a:prstGeom prst="rect">
            <a:avLst/>
          </a:prstGeom>
        </p:spPr>
        <p:txBody>
          <a:bodyPr vert="horz" lIns="91367" tIns="45686" rIns="91367" bIns="45686" rtlCol="0"/>
          <a:lstStyle>
            <a:lvl1pPr algn="r">
              <a:defRPr sz="1200"/>
            </a:lvl1pPr>
          </a:lstStyle>
          <a:p>
            <a:fld id="{A57B5874-36B7-4907-8B57-EA2D926FE43C}" type="datetimeFigureOut">
              <a:rPr kumimoji="1" lang="ja-JP" altLang="en-US" smtClean="0"/>
              <a:t>2023/5/22</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367" tIns="45686" rIns="91367" bIns="4568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367" tIns="45686" rIns="91367" bIns="4568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0" y="9440863"/>
            <a:ext cx="2949575" cy="496887"/>
          </a:xfrm>
          <a:prstGeom prst="rect">
            <a:avLst/>
          </a:prstGeom>
        </p:spPr>
        <p:txBody>
          <a:bodyPr vert="horz" lIns="91367" tIns="45686" rIns="91367" bIns="4568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8" y="9440863"/>
            <a:ext cx="2949575" cy="496887"/>
          </a:xfrm>
          <a:prstGeom prst="rect">
            <a:avLst/>
          </a:prstGeom>
        </p:spPr>
        <p:txBody>
          <a:bodyPr vert="horz" lIns="91367" tIns="45686" rIns="91367" bIns="45686" rtlCol="0" anchor="b"/>
          <a:lstStyle>
            <a:lvl1pPr algn="r">
              <a:defRPr sz="1200"/>
            </a:lvl1pPr>
          </a:lstStyle>
          <a:p>
            <a:fld id="{2EC29109-F1D5-4B9C-BB37-3FCFFB80C4A9}" type="slidenum">
              <a:rPr kumimoji="1" lang="ja-JP" altLang="en-US" smtClean="0"/>
              <a:t>‹#›</a:t>
            </a:fld>
            <a:endParaRPr kumimoji="1" lang="ja-JP" altLang="en-US"/>
          </a:p>
        </p:txBody>
      </p:sp>
    </p:spTree>
    <p:extLst>
      <p:ext uri="{BB962C8B-B14F-4D97-AF65-F5344CB8AC3E}">
        <p14:creationId xmlns:p14="http://schemas.microsoft.com/office/powerpoint/2010/main" val="3903239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C29109-F1D5-4B9C-BB37-3FCFFB80C4A9}" type="slidenum">
              <a:rPr kumimoji="1" lang="ja-JP" altLang="en-US" smtClean="0"/>
              <a:t>1</a:t>
            </a:fld>
            <a:endParaRPr kumimoji="1" lang="ja-JP" altLang="en-US"/>
          </a:p>
        </p:txBody>
      </p:sp>
    </p:spTree>
    <p:extLst>
      <p:ext uri="{BB962C8B-B14F-4D97-AF65-F5344CB8AC3E}">
        <p14:creationId xmlns:p14="http://schemas.microsoft.com/office/powerpoint/2010/main" val="3772395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C29109-F1D5-4B9C-BB37-3FCFFB80C4A9}" type="slidenum">
              <a:rPr kumimoji="1" lang="ja-JP" altLang="en-US" smtClean="0"/>
              <a:t>2</a:t>
            </a:fld>
            <a:endParaRPr kumimoji="1" lang="ja-JP" altLang="en-US"/>
          </a:p>
        </p:txBody>
      </p:sp>
    </p:spTree>
    <p:extLst>
      <p:ext uri="{BB962C8B-B14F-4D97-AF65-F5344CB8AC3E}">
        <p14:creationId xmlns:p14="http://schemas.microsoft.com/office/powerpoint/2010/main" val="3645556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230509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2276253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485381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255969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60998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360492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5344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998814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111670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1412286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C251D76-8074-4A99-88CB-8FAAABE963CE}" type="datetimeFigureOut">
              <a:rPr kumimoji="1" lang="ja-JP" altLang="en-US" smtClean="0"/>
              <a:t>2023/5/22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2636806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BC251D76-8074-4A99-88CB-8FAAABE963CE}" type="datetimeFigureOut">
              <a:rPr kumimoji="1" lang="ja-JP" altLang="en-US" smtClean="0"/>
              <a:t>2023/5/22</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1797BAAA-FE90-4E6D-AEB9-7A6F46E4D0ED}" type="slidenum">
              <a:rPr kumimoji="1" lang="ja-JP" altLang="en-US" smtClean="0"/>
              <a:t>‹#›</a:t>
            </a:fld>
            <a:endParaRPr kumimoji="1" lang="ja-JP" altLang="en-US"/>
          </a:p>
        </p:txBody>
      </p:sp>
    </p:spTree>
    <p:extLst>
      <p:ext uri="{BB962C8B-B14F-4D97-AF65-F5344CB8AC3E}">
        <p14:creationId xmlns:p14="http://schemas.microsoft.com/office/powerpoint/2010/main" val="1332547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604776"/>
            <a:ext cx="6858001" cy="4270919"/>
          </a:xfrm>
          <a:prstGeom prst="rect">
            <a:avLst/>
          </a:prstGeom>
        </p:spPr>
      </p:pic>
      <p:pic>
        <p:nvPicPr>
          <p:cNvPr id="1026" name="Picture 2" descr="C:\Users\3600861\AppData\Local\Microsoft\Windows\Temporary Internet Files\Content.Outlook\GLIOUY3F\モビオカフェロゴ.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26" y="115406"/>
            <a:ext cx="1368654" cy="397289"/>
          </a:xfrm>
          <a:prstGeom prst="rect">
            <a:avLst/>
          </a:prstGeom>
          <a:noFill/>
          <a:extLst>
            <a:ext uri="{909E8E84-426E-40DD-AFC4-6F175D3DCCD1}">
              <a14:hiddenFill xmlns:a14="http://schemas.microsoft.com/office/drawing/2010/main">
                <a:solidFill>
                  <a:srgbClr val="FFFFFF"/>
                </a:solidFill>
              </a14:hiddenFill>
            </a:ext>
          </a:extLst>
        </p:spPr>
      </p:pic>
      <p:grpSp>
        <p:nvGrpSpPr>
          <p:cNvPr id="8" name="グループ化 7"/>
          <p:cNvGrpSpPr/>
          <p:nvPr/>
        </p:nvGrpSpPr>
        <p:grpSpPr>
          <a:xfrm>
            <a:off x="75734" y="5925108"/>
            <a:ext cx="7205694" cy="3600400"/>
            <a:chOff x="71417" y="4992435"/>
            <a:chExt cx="7205694" cy="3509335"/>
          </a:xfrm>
        </p:grpSpPr>
        <p:sp>
          <p:nvSpPr>
            <p:cNvPr id="5" name="テキスト ボックス 4"/>
            <p:cNvSpPr txBox="1"/>
            <p:nvPr/>
          </p:nvSpPr>
          <p:spPr>
            <a:xfrm>
              <a:off x="104698" y="5027528"/>
              <a:ext cx="7172413" cy="414456"/>
            </a:xfrm>
            <a:prstGeom prst="rect">
              <a:avLst/>
            </a:prstGeom>
            <a:noFill/>
          </p:spPr>
          <p:txBody>
            <a:bodyPr wrap="square" rtlCol="0">
              <a:spAutoFit/>
            </a:bodyPr>
            <a:lstStyle/>
            <a:p>
              <a:pPr>
                <a:lnSpc>
                  <a:spcPts val="2500"/>
                </a:lnSpc>
              </a:pPr>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開催日時</a:t>
              </a:r>
              <a:r>
                <a:rPr kumimoji="1" lang="en-US" altLang="ja-JP" sz="1300" dirty="0" smtClean="0">
                  <a:latin typeface="+mn-ea"/>
                  <a:cs typeface="Meiryo UI" panose="020B0604030504040204" pitchFamily="50" charset="-128"/>
                </a:rPr>
                <a:t>】</a:t>
              </a:r>
              <a:r>
                <a:rPr lang="ja-JP" altLang="en-US" sz="1300" dirty="0">
                  <a:latin typeface="+mn-ea"/>
                  <a:cs typeface="Meiryo UI" panose="020B0604030504040204" pitchFamily="50" charset="-128"/>
                </a:rPr>
                <a:t>　 　令和</a:t>
              </a:r>
              <a:r>
                <a:rPr kumimoji="1" lang="ja-JP" altLang="en-US" sz="1300" dirty="0" smtClean="0">
                  <a:latin typeface="+mn-ea"/>
                  <a:cs typeface="Meiryo UI" panose="020B0604030504040204" pitchFamily="50" charset="-128"/>
                </a:rPr>
                <a:t>５年</a:t>
              </a:r>
              <a:r>
                <a:rPr lang="en-US" altLang="ja-JP" sz="2000" b="1" dirty="0" smtClean="0">
                  <a:latin typeface="BIZ UDPゴシック" panose="020B0400000000000000" pitchFamily="50" charset="-128"/>
                  <a:ea typeface="BIZ UDPゴシック" panose="020B0400000000000000" pitchFamily="50" charset="-128"/>
                  <a:cs typeface="Meiryo UI" panose="020B0604030504040204" pitchFamily="50" charset="-128"/>
                </a:rPr>
                <a:t>7</a:t>
              </a:r>
              <a:r>
                <a:rPr lang="ja-JP" altLang="en-US" sz="1300" dirty="0" smtClean="0">
                  <a:latin typeface="+mn-ea"/>
                  <a:cs typeface="Meiryo UI" panose="020B0604030504040204" pitchFamily="50" charset="-128"/>
                </a:rPr>
                <a:t>月</a:t>
              </a:r>
              <a:r>
                <a:rPr lang="ja-JP" altLang="en-US" sz="2000" b="1" dirty="0" smtClean="0">
                  <a:latin typeface="BIZ UDPゴシック" panose="020B0400000000000000" pitchFamily="50" charset="-128"/>
                  <a:ea typeface="BIZ UDPゴシック" panose="020B0400000000000000" pitchFamily="50" charset="-128"/>
                  <a:cs typeface="Meiryo UI" panose="020B0604030504040204" pitchFamily="50" charset="-128"/>
                </a:rPr>
                <a:t>１３</a:t>
              </a:r>
              <a:r>
                <a:rPr lang="ja-JP" altLang="en-US" sz="1300" dirty="0" smtClean="0">
                  <a:latin typeface="+mn-ea"/>
                  <a:cs typeface="Meiryo UI" panose="020B0604030504040204" pitchFamily="50" charset="-128"/>
                </a:rPr>
                <a:t>日（木）</a:t>
              </a:r>
              <a:r>
                <a:rPr lang="en-US" altLang="ja-JP" sz="1300" dirty="0">
                  <a:latin typeface="+mn-ea"/>
                  <a:cs typeface="Meiryo UI" panose="020B0604030504040204" pitchFamily="50" charset="-128"/>
                </a:rPr>
                <a:t> </a:t>
              </a:r>
              <a:r>
                <a:rPr kumimoji="1" lang="ja-JP" altLang="en-US" dirty="0" smtClean="0">
                  <a:latin typeface="+mn-ea"/>
                  <a:cs typeface="Meiryo UI" panose="020B0604030504040204" pitchFamily="50" charset="-128"/>
                </a:rPr>
                <a:t>１６</a:t>
              </a:r>
              <a:r>
                <a:rPr kumimoji="1" lang="ja-JP" altLang="en-US" sz="1400" dirty="0" smtClean="0">
                  <a:latin typeface="+mn-ea"/>
                  <a:cs typeface="Meiryo UI" panose="020B0604030504040204" pitchFamily="50" charset="-128"/>
                </a:rPr>
                <a:t>：</a:t>
              </a:r>
              <a:r>
                <a:rPr lang="ja-JP" altLang="en-US" dirty="0" smtClean="0">
                  <a:latin typeface="+mn-ea"/>
                  <a:cs typeface="Meiryo UI" panose="020B0604030504040204" pitchFamily="50" charset="-128"/>
                </a:rPr>
                <a:t>０</a:t>
              </a:r>
              <a:r>
                <a:rPr kumimoji="1" lang="ja-JP" altLang="en-US" dirty="0" smtClean="0">
                  <a:latin typeface="+mn-ea"/>
                  <a:cs typeface="Meiryo UI" panose="020B0604030504040204" pitchFamily="50" charset="-128"/>
                </a:rPr>
                <a:t>０</a:t>
              </a:r>
              <a:r>
                <a:rPr kumimoji="1" lang="ja-JP" altLang="en-US" sz="1300" dirty="0" smtClean="0">
                  <a:latin typeface="+mn-ea"/>
                  <a:cs typeface="Meiryo UI" panose="020B0604030504040204" pitchFamily="50" charset="-128"/>
                </a:rPr>
                <a:t>～１７：４５ （受付は１５：３０から行います）</a:t>
              </a:r>
              <a:endParaRPr kumimoji="1" lang="en-US" altLang="ja-JP" sz="1300" dirty="0" smtClean="0">
                <a:latin typeface="+mn-ea"/>
                <a:cs typeface="Meiryo UI" panose="020B0604030504040204" pitchFamily="50" charset="-128"/>
              </a:endParaRPr>
            </a:p>
          </p:txBody>
        </p:sp>
        <p:sp>
          <p:nvSpPr>
            <p:cNvPr id="24" name="テキスト ボックス 23"/>
            <p:cNvSpPr txBox="1"/>
            <p:nvPr/>
          </p:nvSpPr>
          <p:spPr>
            <a:xfrm>
              <a:off x="91351" y="6606729"/>
              <a:ext cx="6443458" cy="284693"/>
            </a:xfrm>
            <a:prstGeom prst="rect">
              <a:avLst/>
            </a:prstGeom>
            <a:noFill/>
          </p:spPr>
          <p:txBody>
            <a:bodyPr wrap="square" rtlCol="0">
              <a:spAutoFit/>
            </a:bodyPr>
            <a:lstStyle/>
            <a:p>
              <a:pPr>
                <a:lnSpc>
                  <a:spcPts val="1500"/>
                </a:lnSpc>
              </a:pPr>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講　　　師</a:t>
              </a:r>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　 　</a:t>
              </a:r>
              <a:r>
                <a:rPr lang="zh-TW" altLang="en-US" sz="1300" dirty="0">
                  <a:latin typeface="ＭＳ Ｐゴシック" panose="020B0600070205080204" pitchFamily="50" charset="-128"/>
                  <a:ea typeface="ＭＳ Ｐゴシック" panose="020B0600070205080204" pitchFamily="50" charset="-128"/>
                </a:rPr>
                <a:t>大阪府立中之島図書館 </a:t>
              </a:r>
              <a:r>
                <a:rPr lang="ja-JP" altLang="en-US" sz="1300" dirty="0" smtClean="0">
                  <a:latin typeface="ＭＳ Ｐゴシック" panose="020B0600070205080204" pitchFamily="50" charset="-128"/>
                  <a:ea typeface="ＭＳ Ｐゴシック" panose="020B0600070205080204" pitchFamily="50" charset="-128"/>
                </a:rPr>
                <a:t>ビジネス支援課</a:t>
              </a:r>
              <a:endParaRPr lang="ja-JP" altLang="ja-JP" sz="1300" dirty="0">
                <a:latin typeface="+mn-ea"/>
              </a:endParaRPr>
            </a:p>
          </p:txBody>
        </p:sp>
        <p:sp>
          <p:nvSpPr>
            <p:cNvPr id="25" name="テキスト ボックス 24"/>
            <p:cNvSpPr txBox="1"/>
            <p:nvPr/>
          </p:nvSpPr>
          <p:spPr>
            <a:xfrm>
              <a:off x="83224" y="5975049"/>
              <a:ext cx="6443458" cy="589984"/>
            </a:xfrm>
            <a:prstGeom prst="rect">
              <a:avLst/>
            </a:prstGeom>
            <a:noFill/>
          </p:spPr>
          <p:txBody>
            <a:bodyPr wrap="square" rtlCol="0">
              <a:spAutoFit/>
            </a:bodyPr>
            <a:lstStyle/>
            <a:p>
              <a:pPr>
                <a:lnSpc>
                  <a:spcPts val="2000"/>
                </a:lnSpc>
              </a:pPr>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内　　　容</a:t>
              </a:r>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　　</a:t>
              </a:r>
              <a:r>
                <a:rPr kumimoji="1" lang="ja-JP" altLang="en-US" sz="1300" dirty="0" smtClean="0">
                  <a:latin typeface="+mn-ea"/>
                  <a:cs typeface="Meiryo UI" panose="020B0604030504040204" pitchFamily="50" charset="-128"/>
                </a:rPr>
                <a:t> </a:t>
              </a:r>
              <a:r>
                <a:rPr lang="ja-JP" altLang="en-US" sz="1300" dirty="0" smtClean="0">
                  <a:latin typeface="+mn-ea"/>
                  <a:cs typeface="Meiryo UI" panose="020B0604030504040204" pitchFamily="50" charset="-128"/>
                </a:rPr>
                <a:t>図書館</a:t>
              </a:r>
              <a:r>
                <a:rPr lang="ja-JP" altLang="en-US" sz="1300" dirty="0">
                  <a:latin typeface="+mn-ea"/>
                  <a:cs typeface="Meiryo UI" panose="020B0604030504040204" pitchFamily="50" charset="-128"/>
                </a:rPr>
                <a:t>で行っている“ビジネス支援サービス”の概要</a:t>
              </a:r>
              <a:endParaRPr lang="en-US" altLang="ja-JP" sz="1300" dirty="0">
                <a:latin typeface="+mn-ea"/>
                <a:cs typeface="Meiryo UI" panose="020B0604030504040204" pitchFamily="50" charset="-128"/>
              </a:endParaRPr>
            </a:p>
            <a:p>
              <a:pPr>
                <a:lnSpc>
                  <a:spcPts val="2000"/>
                </a:lnSpc>
              </a:pPr>
              <a:r>
                <a:rPr lang="ja-JP" altLang="en-US" sz="1300" dirty="0">
                  <a:latin typeface="+mn-ea"/>
                  <a:cs typeface="Meiryo UI" panose="020B0604030504040204" pitchFamily="50" charset="-128"/>
                </a:rPr>
                <a:t>　</a:t>
              </a:r>
              <a:r>
                <a:rPr lang="ja-JP" altLang="en-US" sz="1300" dirty="0" smtClean="0">
                  <a:latin typeface="+mn-ea"/>
                  <a:cs typeface="Meiryo UI" panose="020B0604030504040204" pitchFamily="50" charset="-128"/>
                </a:rPr>
                <a:t>　　　　　　　　  </a:t>
              </a:r>
              <a:r>
                <a:rPr lang="ja-JP" altLang="en-US" sz="1300" dirty="0">
                  <a:latin typeface="+mn-ea"/>
                  <a:cs typeface="Meiryo UI" panose="020B0604030504040204" pitchFamily="50" charset="-128"/>
                </a:rPr>
                <a:t>大阪</a:t>
              </a:r>
              <a:r>
                <a:rPr lang="ja-JP" altLang="en-US" sz="1300" dirty="0" smtClean="0">
                  <a:latin typeface="+mn-ea"/>
                  <a:cs typeface="Meiryo UI" panose="020B0604030504040204" pitchFamily="50" charset="-128"/>
                </a:rPr>
                <a:t>府立中之島図書館の見学　等</a:t>
              </a:r>
              <a:endParaRPr lang="en-US" altLang="ja-JP" sz="1300" dirty="0" smtClean="0">
                <a:latin typeface="+mn-ea"/>
                <a:cs typeface="Meiryo UI" panose="020B0604030504040204" pitchFamily="50" charset="-128"/>
              </a:endParaRPr>
            </a:p>
          </p:txBody>
        </p:sp>
        <p:sp>
          <p:nvSpPr>
            <p:cNvPr id="27" name="テキスト ボックス 26"/>
            <p:cNvSpPr txBox="1"/>
            <p:nvPr/>
          </p:nvSpPr>
          <p:spPr>
            <a:xfrm>
              <a:off x="83993" y="7967304"/>
              <a:ext cx="6631812" cy="494259"/>
            </a:xfrm>
            <a:prstGeom prst="rect">
              <a:avLst/>
            </a:prstGeom>
            <a:noFill/>
          </p:spPr>
          <p:txBody>
            <a:bodyPr wrap="square" rtlCol="0">
              <a:spAutoFit/>
            </a:bodyPr>
            <a:lstStyle/>
            <a:p>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問合せ先</a:t>
              </a:r>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　　</a:t>
              </a:r>
              <a:r>
                <a:rPr kumimoji="1" lang="en-US" altLang="ja-JP" sz="1300" dirty="0" smtClean="0">
                  <a:latin typeface="+mn-ea"/>
                  <a:cs typeface="Meiryo UI" panose="020B0604030504040204" pitchFamily="50" charset="-128"/>
                </a:rPr>
                <a:t>MOBIO</a:t>
              </a:r>
              <a:r>
                <a:rPr kumimoji="1" lang="ja-JP" altLang="en-US" sz="1300" dirty="0" smtClean="0">
                  <a:latin typeface="+mn-ea"/>
                  <a:cs typeface="Meiryo UI" panose="020B0604030504040204" pitchFamily="50" charset="-128"/>
                </a:rPr>
                <a:t>（ものづくりビジネスセンター大阪）　</a:t>
              </a:r>
              <a:endParaRPr kumimoji="1" lang="en-US" altLang="ja-JP" sz="1300" dirty="0" smtClean="0">
                <a:latin typeface="+mn-ea"/>
                <a:cs typeface="Meiryo UI" panose="020B0604030504040204" pitchFamily="50" charset="-128"/>
              </a:endParaRPr>
            </a:p>
            <a:p>
              <a:r>
                <a:rPr lang="ja-JP" altLang="en-US" sz="1300" dirty="0">
                  <a:latin typeface="+mn-ea"/>
                  <a:cs typeface="Meiryo UI" panose="020B0604030504040204" pitchFamily="50" charset="-128"/>
                </a:rPr>
                <a:t>　</a:t>
              </a:r>
              <a:r>
                <a:rPr lang="ja-JP" altLang="en-US" sz="1300" dirty="0" smtClean="0">
                  <a:latin typeface="+mn-ea"/>
                  <a:cs typeface="Meiryo UI" panose="020B0604030504040204" pitchFamily="50" charset="-128"/>
                </a:rPr>
                <a:t>　　　　　　　 　</a:t>
              </a:r>
              <a:r>
                <a:rPr kumimoji="1" lang="ja-JP" altLang="en-US" sz="1300" dirty="0" smtClean="0">
                  <a:latin typeface="+mn-ea"/>
                  <a:cs typeface="Meiryo UI" panose="020B0604030504040204" pitchFamily="50" charset="-128"/>
                </a:rPr>
                <a:t>担当：大阪府 ものづくり支援課　髙橋</a:t>
              </a:r>
              <a:r>
                <a:rPr lang="ja-JP" altLang="en-US" sz="1300" dirty="0" smtClean="0">
                  <a:latin typeface="+mn-ea"/>
                  <a:cs typeface="Meiryo UI" panose="020B0604030504040204" pitchFamily="50" charset="-128"/>
                </a:rPr>
                <a:t>・大庭</a:t>
              </a:r>
              <a:r>
                <a:rPr kumimoji="1" lang="ja-JP" altLang="en-US" sz="1300" dirty="0" smtClean="0">
                  <a:latin typeface="+mn-ea"/>
                  <a:cs typeface="Meiryo UI" panose="020B0604030504040204" pitchFamily="50" charset="-128"/>
                </a:rPr>
                <a:t>　</a:t>
              </a:r>
              <a:r>
                <a:rPr lang="ja-JP" altLang="en-US" sz="1300" dirty="0">
                  <a:latin typeface="+mn-ea"/>
                  <a:cs typeface="Meiryo UI" panose="020B0604030504040204" pitchFamily="50" charset="-128"/>
                </a:rPr>
                <a:t>　</a:t>
              </a:r>
              <a:r>
                <a:rPr lang="ja-JP" altLang="en-US" sz="1300" dirty="0" smtClean="0">
                  <a:latin typeface="+mn-ea"/>
                  <a:cs typeface="Meiryo UI" panose="020B0604030504040204" pitchFamily="50" charset="-128"/>
                </a:rPr>
                <a:t>　</a:t>
              </a:r>
              <a:r>
                <a:rPr lang="en-US" altLang="ja-JP" sz="1300" dirty="0" smtClean="0">
                  <a:latin typeface="+mn-ea"/>
                  <a:cs typeface="Meiryo UI" panose="020B0604030504040204" pitchFamily="50" charset="-128"/>
                </a:rPr>
                <a:t>TEL</a:t>
              </a:r>
              <a:r>
                <a:rPr lang="ja-JP" altLang="en-US" sz="1300" dirty="0" smtClean="0">
                  <a:latin typeface="+mn-ea"/>
                  <a:cs typeface="Meiryo UI" panose="020B0604030504040204" pitchFamily="50" charset="-128"/>
                </a:rPr>
                <a:t>：０６－６７４８－１０５０</a:t>
              </a:r>
              <a:r>
                <a:rPr lang="ja-JP" altLang="en-US" sz="1200" dirty="0" smtClean="0">
                  <a:latin typeface="+mn-ea"/>
                  <a:cs typeface="Meiryo UI" panose="020B0604030504040204" pitchFamily="50" charset="-128"/>
                </a:rPr>
                <a:t>　　</a:t>
              </a:r>
              <a:endParaRPr kumimoji="1" lang="en-US" altLang="ja-JP" sz="1200" dirty="0" smtClean="0">
                <a:latin typeface="+mn-ea"/>
                <a:cs typeface="Meiryo UI" panose="020B0604030504040204" pitchFamily="50" charset="-128"/>
              </a:endParaRPr>
            </a:p>
          </p:txBody>
        </p:sp>
        <p:sp>
          <p:nvSpPr>
            <p:cNvPr id="28" name="テキスト ボックス 27"/>
            <p:cNvSpPr txBox="1"/>
            <p:nvPr/>
          </p:nvSpPr>
          <p:spPr>
            <a:xfrm>
              <a:off x="71417" y="7611717"/>
              <a:ext cx="6443458" cy="293466"/>
            </a:xfrm>
            <a:prstGeom prst="rect">
              <a:avLst/>
            </a:prstGeom>
            <a:noFill/>
          </p:spPr>
          <p:txBody>
            <a:bodyPr wrap="square" rtlCol="0">
              <a:spAutoFit/>
            </a:bodyPr>
            <a:lstStyle/>
            <a:p>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申込</a:t>
              </a:r>
              <a:r>
                <a:rPr lang="ja-JP" altLang="en-US" sz="1300" dirty="0">
                  <a:latin typeface="+mn-ea"/>
                  <a:cs typeface="Meiryo UI" panose="020B0604030504040204" pitchFamily="50" charset="-128"/>
                </a:rPr>
                <a:t>方法</a:t>
              </a:r>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　　</a:t>
              </a:r>
              <a:r>
                <a:rPr lang="ja-JP" altLang="en-US" sz="1300" dirty="0" smtClean="0">
                  <a:latin typeface="+mn-ea"/>
                  <a:cs typeface="Meiryo UI" panose="020B0604030504040204" pitchFamily="50" charset="-128"/>
                </a:rPr>
                <a:t>右</a:t>
              </a:r>
              <a:r>
                <a:rPr lang="ja-JP" altLang="en-US" sz="1300" dirty="0" smtClean="0">
                  <a:solidFill>
                    <a:prstClr val="black"/>
                  </a:solidFill>
                  <a:latin typeface="+mn-ea"/>
                  <a:cs typeface="Meiryo UI" panose="020B0604030504040204" pitchFamily="50" charset="-128"/>
                </a:rPr>
                <a:t>記</a:t>
              </a:r>
              <a:r>
                <a:rPr lang="en-US" altLang="ja-JP" sz="1300" dirty="0" smtClean="0">
                  <a:solidFill>
                    <a:prstClr val="black"/>
                  </a:solidFill>
                  <a:latin typeface="+mn-ea"/>
                  <a:cs typeface="Meiryo UI" panose="020B0604030504040204" pitchFamily="50" charset="-128"/>
                </a:rPr>
                <a:t>QR</a:t>
              </a:r>
              <a:r>
                <a:rPr lang="ja-JP" altLang="en-US" sz="1300" dirty="0" smtClean="0">
                  <a:solidFill>
                    <a:prstClr val="black"/>
                  </a:solidFill>
                  <a:latin typeface="+mn-ea"/>
                  <a:cs typeface="Meiryo UI" panose="020B0604030504040204" pitchFamily="50" charset="-128"/>
                </a:rPr>
                <a:t>コード、または裏面</a:t>
              </a:r>
              <a:r>
                <a:rPr lang="en-US" altLang="ja-JP" sz="1300" dirty="0" smtClean="0">
                  <a:solidFill>
                    <a:prstClr val="black"/>
                  </a:solidFill>
                  <a:latin typeface="+mn-ea"/>
                  <a:cs typeface="Meiryo UI" panose="020B0604030504040204" pitchFamily="50" charset="-128"/>
                </a:rPr>
                <a:t>FAX</a:t>
              </a:r>
              <a:r>
                <a:rPr lang="ja-JP" altLang="en-US" sz="1300" dirty="0" smtClean="0">
                  <a:solidFill>
                    <a:prstClr val="black"/>
                  </a:solidFill>
                  <a:latin typeface="+mn-ea"/>
                  <a:cs typeface="Meiryo UI" panose="020B0604030504040204" pitchFamily="50" charset="-128"/>
                </a:rPr>
                <a:t>からお申込みください。</a:t>
              </a:r>
              <a:endParaRPr lang="en-US" altLang="ja-JP" sz="1300" dirty="0" smtClean="0">
                <a:solidFill>
                  <a:prstClr val="black"/>
                </a:solidFill>
                <a:latin typeface="+mn-ea"/>
                <a:cs typeface="Meiryo UI" panose="020B0604030504040204" pitchFamily="50" charset="-128"/>
              </a:endParaRPr>
            </a:p>
          </p:txBody>
        </p:sp>
        <p:sp>
          <p:nvSpPr>
            <p:cNvPr id="29" name="テキスト ボックス 28"/>
            <p:cNvSpPr txBox="1"/>
            <p:nvPr/>
          </p:nvSpPr>
          <p:spPr>
            <a:xfrm>
              <a:off x="75809" y="6957663"/>
              <a:ext cx="6443458" cy="293466"/>
            </a:xfrm>
            <a:prstGeom prst="rect">
              <a:avLst/>
            </a:prstGeom>
            <a:noFill/>
          </p:spPr>
          <p:txBody>
            <a:bodyPr wrap="square" rtlCol="0">
              <a:spAutoFit/>
            </a:bodyPr>
            <a:lstStyle/>
            <a:p>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定　　　員</a:t>
              </a:r>
              <a:r>
                <a:rPr kumimoji="1" lang="en-US" altLang="ja-JP" sz="1300" dirty="0" smtClean="0">
                  <a:latin typeface="+mn-ea"/>
                  <a:cs typeface="Meiryo UI" panose="020B0604030504040204" pitchFamily="50" charset="-128"/>
                </a:rPr>
                <a:t>】</a:t>
              </a:r>
              <a:r>
                <a:rPr lang="ja-JP" altLang="en-US" sz="1300" dirty="0">
                  <a:latin typeface="+mn-ea"/>
                  <a:cs typeface="Meiryo UI" panose="020B0604030504040204" pitchFamily="50" charset="-128"/>
                </a:rPr>
                <a:t>　 　</a:t>
              </a:r>
              <a:r>
                <a:rPr lang="ja-JP" altLang="en-US" sz="1300" dirty="0" smtClean="0">
                  <a:latin typeface="+mn-ea"/>
                  <a:cs typeface="Meiryo UI" panose="020B0604030504040204" pitchFamily="50" charset="-128"/>
                </a:rPr>
                <a:t>２０名 </a:t>
              </a:r>
              <a:r>
                <a:rPr kumimoji="1" lang="ja-JP" altLang="en-US" sz="1300" dirty="0" smtClean="0">
                  <a:latin typeface="+mn-ea"/>
                  <a:cs typeface="Meiryo UI" panose="020B0604030504040204" pitchFamily="50" charset="-128"/>
                </a:rPr>
                <a:t>（参加費無料）</a:t>
              </a:r>
              <a:endParaRPr kumimoji="1" lang="en-US" altLang="ja-JP" sz="1300" dirty="0" smtClean="0">
                <a:latin typeface="+mn-ea"/>
                <a:cs typeface="Meiryo UI" panose="020B0604030504040204" pitchFamily="50" charset="-128"/>
              </a:endParaRPr>
            </a:p>
          </p:txBody>
        </p:sp>
        <p:sp>
          <p:nvSpPr>
            <p:cNvPr id="26" name="テキスト ボックス 25"/>
            <p:cNvSpPr txBox="1"/>
            <p:nvPr/>
          </p:nvSpPr>
          <p:spPr>
            <a:xfrm>
              <a:off x="89129" y="5448649"/>
              <a:ext cx="6443458" cy="494259"/>
            </a:xfrm>
            <a:prstGeom prst="rect">
              <a:avLst/>
            </a:prstGeom>
            <a:noFill/>
          </p:spPr>
          <p:txBody>
            <a:bodyPr wrap="square" rtlCol="0">
              <a:spAutoFit/>
            </a:bodyPr>
            <a:lstStyle/>
            <a:p>
              <a:r>
                <a:rPr kumimoji="1" lang="en-US" altLang="ja-JP" sz="1300" dirty="0" smtClean="0">
                  <a:latin typeface="+mn-ea"/>
                  <a:cs typeface="Meiryo UI" panose="020B0604030504040204" pitchFamily="50" charset="-128"/>
                </a:rPr>
                <a:t>【</a:t>
              </a:r>
              <a:r>
                <a:rPr kumimoji="1" lang="ja-JP" altLang="en-US" sz="1300" dirty="0" smtClean="0">
                  <a:latin typeface="+mn-ea"/>
                  <a:cs typeface="Meiryo UI" panose="020B0604030504040204" pitchFamily="50" charset="-128"/>
                </a:rPr>
                <a:t>場　　　所</a:t>
              </a:r>
              <a:r>
                <a:rPr kumimoji="1" lang="en-US" altLang="ja-JP" sz="1300" dirty="0" smtClean="0">
                  <a:latin typeface="+mn-ea"/>
                  <a:cs typeface="Meiryo UI" panose="020B0604030504040204" pitchFamily="50" charset="-128"/>
                </a:rPr>
                <a:t>】</a:t>
              </a:r>
              <a:r>
                <a:rPr lang="ja-JP" altLang="en-US" sz="1300" dirty="0">
                  <a:latin typeface="+mn-ea"/>
                  <a:cs typeface="Meiryo UI" panose="020B0604030504040204" pitchFamily="50" charset="-128"/>
                </a:rPr>
                <a:t>　 　</a:t>
              </a:r>
              <a:r>
                <a:rPr lang="zh-TW" altLang="en-US" sz="1300" dirty="0">
                  <a:latin typeface="+mn-ea"/>
                </a:rPr>
                <a:t>大阪府立中之島</a:t>
              </a:r>
              <a:r>
                <a:rPr lang="zh-TW" altLang="en-US" sz="1300" dirty="0" smtClean="0">
                  <a:latin typeface="+mn-ea"/>
                </a:rPr>
                <a:t>図書館</a:t>
              </a:r>
              <a:endParaRPr lang="en-US" altLang="zh-TW" sz="1300" dirty="0" smtClean="0">
                <a:latin typeface="+mn-ea"/>
              </a:endParaRPr>
            </a:p>
            <a:p>
              <a:r>
                <a:rPr kumimoji="0" lang="en-US" altLang="ja-JP" sz="1300" dirty="0" smtClean="0">
                  <a:solidFill>
                    <a:srgbClr val="000000"/>
                  </a:solidFill>
                  <a:latin typeface="+mn-ea"/>
                  <a:cs typeface="Meiryo UI" panose="020B0604030504040204" pitchFamily="50" charset="-128"/>
                </a:rPr>
                <a:t>                      </a:t>
              </a:r>
              <a:r>
                <a:rPr kumimoji="0" lang="ja-JP" altLang="ja-JP" sz="1300" dirty="0" smtClean="0">
                  <a:solidFill>
                    <a:srgbClr val="000000"/>
                  </a:solidFill>
                  <a:latin typeface="+mn-ea"/>
                  <a:cs typeface="Meiryo UI" panose="020B0604030504040204" pitchFamily="50" charset="-128"/>
                </a:rPr>
                <a:t>別館</a:t>
              </a:r>
              <a:r>
                <a:rPr kumimoji="0" lang="ja-JP" altLang="ja-JP" sz="1300" dirty="0">
                  <a:solidFill>
                    <a:srgbClr val="000000"/>
                  </a:solidFill>
                  <a:latin typeface="+mn-ea"/>
                  <a:cs typeface="Meiryo UI" panose="020B0604030504040204" pitchFamily="50" charset="-128"/>
                </a:rPr>
                <a:t>２階　多目的スペース</a:t>
              </a:r>
              <a:r>
                <a:rPr kumimoji="0" lang="ja-JP" altLang="ja-JP" sz="1300" dirty="0" smtClean="0">
                  <a:solidFill>
                    <a:srgbClr val="000000"/>
                  </a:solidFill>
                  <a:latin typeface="+mn-ea"/>
                  <a:cs typeface="Meiryo UI" panose="020B0604030504040204" pitchFamily="50" charset="-128"/>
                </a:rPr>
                <a:t>３</a:t>
              </a:r>
              <a:r>
                <a:rPr lang="zh-TW" altLang="en-US" sz="1300" dirty="0" smtClean="0">
                  <a:latin typeface="+mn-ea"/>
                </a:rPr>
                <a:t>  </a:t>
              </a:r>
              <a:r>
                <a:rPr lang="ja-JP" altLang="en-US" sz="1300" dirty="0" smtClean="0">
                  <a:latin typeface="+mn-ea"/>
                  <a:cs typeface="Meiryo UI" panose="020B0604030504040204" pitchFamily="50" charset="-128"/>
                </a:rPr>
                <a:t>（</a:t>
              </a:r>
              <a:r>
                <a:rPr lang="ja-JP" altLang="en-US" sz="1300" dirty="0">
                  <a:latin typeface="+mn-ea"/>
                </a:rPr>
                <a:t>大阪市北区</a:t>
              </a:r>
              <a:r>
                <a:rPr lang="ja-JP" altLang="en-US" sz="1300" dirty="0" smtClean="0">
                  <a:latin typeface="+mn-ea"/>
                </a:rPr>
                <a:t>中之島１－２</a:t>
              </a:r>
              <a:r>
                <a:rPr lang="ja-JP" altLang="en-US" sz="1300" dirty="0">
                  <a:latin typeface="+mn-ea"/>
                </a:rPr>
                <a:t>－</a:t>
              </a:r>
              <a:r>
                <a:rPr lang="ja-JP" altLang="en-US" sz="1300" dirty="0" smtClean="0">
                  <a:latin typeface="+mn-ea"/>
                </a:rPr>
                <a:t>１０</a:t>
              </a:r>
              <a:r>
                <a:rPr lang="ja-JP" altLang="en-US" sz="1300" dirty="0" smtClean="0">
                  <a:latin typeface="+mn-ea"/>
                  <a:cs typeface="Meiryo UI" panose="020B0604030504040204" pitchFamily="50" charset="-128"/>
                </a:rPr>
                <a:t>）</a:t>
              </a:r>
              <a:endParaRPr kumimoji="1" lang="en-US" altLang="ja-JP" sz="1300" dirty="0" smtClean="0">
                <a:latin typeface="+mn-ea"/>
                <a:cs typeface="Meiryo UI" panose="020B0604030504040204" pitchFamily="50" charset="-128"/>
              </a:endParaRPr>
            </a:p>
          </p:txBody>
        </p:sp>
        <p:sp>
          <p:nvSpPr>
            <p:cNvPr id="2" name="正方形/長方形 1"/>
            <p:cNvSpPr/>
            <p:nvPr/>
          </p:nvSpPr>
          <p:spPr>
            <a:xfrm>
              <a:off x="75809" y="4992435"/>
              <a:ext cx="6697748" cy="35093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5468706" y="7593947"/>
              <a:ext cx="1133429" cy="534494"/>
              <a:chOff x="4393596" y="7508843"/>
              <a:chExt cx="1133429" cy="534494"/>
            </a:xfrm>
          </p:grpSpPr>
          <p:sp>
            <p:nvSpPr>
              <p:cNvPr id="10" name="角丸四角形吹き出し 9"/>
              <p:cNvSpPr/>
              <p:nvPr/>
            </p:nvSpPr>
            <p:spPr>
              <a:xfrm>
                <a:off x="4393596" y="7508843"/>
                <a:ext cx="1109618" cy="534494"/>
              </a:xfrm>
              <a:prstGeom prst="wedgeRoundRectCallout">
                <a:avLst>
                  <a:gd name="adj1" fmla="val -20798"/>
                  <a:gd name="adj2" fmla="val -6825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427201" y="7567454"/>
                <a:ext cx="1099824" cy="461665"/>
              </a:xfrm>
              <a:prstGeom prst="rect">
                <a:avLst/>
              </a:prstGeom>
              <a:noFill/>
            </p:spPr>
            <p:txBody>
              <a:bodyPr wrap="square" rtlCol="0">
                <a:spAutoFit/>
              </a:bodyPr>
              <a:lstStyle/>
              <a:p>
                <a:pPr algn="ctr"/>
                <a:r>
                  <a:rPr lang="ja-JP" altLang="en-US" sz="1200" dirty="0" smtClean="0">
                    <a:latin typeface="+mn-ea"/>
                    <a:cs typeface="Meiryo UI" panose="020B0604030504040204" pitchFamily="50" charset="-128"/>
                  </a:rPr>
                  <a:t>７</a:t>
                </a:r>
                <a:r>
                  <a:rPr kumimoji="1" lang="ja-JP" altLang="en-US" sz="1200" dirty="0" smtClean="0">
                    <a:latin typeface="+mn-ea"/>
                    <a:cs typeface="Meiryo UI" panose="020B0604030504040204" pitchFamily="50" charset="-128"/>
                  </a:rPr>
                  <a:t>月</a:t>
                </a:r>
                <a:r>
                  <a:rPr lang="ja-JP" altLang="en-US" sz="1200" dirty="0" smtClean="0">
                    <a:latin typeface="+mn-ea"/>
                    <a:cs typeface="Meiryo UI" panose="020B0604030504040204" pitchFamily="50" charset="-128"/>
                  </a:rPr>
                  <a:t>１１</a:t>
                </a:r>
                <a:r>
                  <a:rPr kumimoji="1" lang="ja-JP" altLang="en-US" sz="1200" dirty="0" smtClean="0">
                    <a:latin typeface="+mn-ea"/>
                    <a:cs typeface="Meiryo UI" panose="020B0604030504040204" pitchFamily="50" charset="-128"/>
                  </a:rPr>
                  <a:t>日</a:t>
                </a:r>
                <a:r>
                  <a:rPr kumimoji="1" lang="en-US" altLang="ja-JP" sz="1200" dirty="0" smtClean="0">
                    <a:latin typeface="+mn-ea"/>
                    <a:cs typeface="Meiryo UI" panose="020B0604030504040204" pitchFamily="50" charset="-128"/>
                  </a:rPr>
                  <a:t>(</a:t>
                </a:r>
                <a:r>
                  <a:rPr lang="ja-JP" altLang="en-US" sz="1200" dirty="0">
                    <a:latin typeface="+mn-ea"/>
                    <a:cs typeface="Meiryo UI" panose="020B0604030504040204" pitchFamily="50" charset="-128"/>
                  </a:rPr>
                  <a:t>火</a:t>
                </a:r>
                <a:r>
                  <a:rPr kumimoji="1" lang="en-US" altLang="ja-JP" sz="1200" dirty="0" smtClean="0">
                    <a:latin typeface="+mn-ea"/>
                    <a:cs typeface="Meiryo UI" panose="020B0604030504040204" pitchFamily="50" charset="-128"/>
                  </a:rPr>
                  <a:t>)</a:t>
                </a:r>
              </a:p>
              <a:p>
                <a:pPr algn="ctr"/>
                <a:r>
                  <a:rPr kumimoji="1" lang="ja-JP" altLang="en-US" sz="1200" dirty="0" smtClean="0">
                    <a:latin typeface="+mn-ea"/>
                    <a:cs typeface="Meiryo UI" panose="020B0604030504040204" pitchFamily="50" charset="-128"/>
                  </a:rPr>
                  <a:t>〆切</a:t>
                </a:r>
              </a:p>
            </p:txBody>
          </p:sp>
        </p:grpSp>
        <p:sp>
          <p:nvSpPr>
            <p:cNvPr id="34" name="テキスト ボックス 33"/>
            <p:cNvSpPr txBox="1"/>
            <p:nvPr/>
          </p:nvSpPr>
          <p:spPr>
            <a:xfrm>
              <a:off x="81640" y="7280413"/>
              <a:ext cx="6443458" cy="293466"/>
            </a:xfrm>
            <a:prstGeom prst="rect">
              <a:avLst/>
            </a:prstGeom>
            <a:noFill/>
          </p:spPr>
          <p:txBody>
            <a:bodyPr wrap="square" rtlCol="0">
              <a:spAutoFit/>
            </a:bodyPr>
            <a:lstStyle/>
            <a:p>
              <a:r>
                <a:rPr kumimoji="1" lang="en-US" altLang="ja-JP" sz="1300" dirty="0" smtClean="0">
                  <a:latin typeface="+mn-ea"/>
                  <a:cs typeface="Meiryo UI" panose="020B0604030504040204" pitchFamily="50" charset="-128"/>
                </a:rPr>
                <a:t>【</a:t>
              </a:r>
              <a:r>
                <a:rPr lang="ja-JP" altLang="en-US" sz="1300" dirty="0" smtClean="0">
                  <a:latin typeface="+mn-ea"/>
                  <a:cs typeface="Meiryo UI" panose="020B0604030504040204" pitchFamily="50" charset="-128"/>
                </a:rPr>
                <a:t>対　　　象</a:t>
              </a:r>
              <a:r>
                <a:rPr kumimoji="1" lang="en-US" altLang="ja-JP" sz="1300" dirty="0" smtClean="0">
                  <a:latin typeface="+mn-ea"/>
                  <a:cs typeface="Meiryo UI" panose="020B0604030504040204" pitchFamily="50" charset="-128"/>
                </a:rPr>
                <a:t>】</a:t>
              </a:r>
              <a:r>
                <a:rPr lang="ja-JP" altLang="en-US" sz="1300" dirty="0">
                  <a:latin typeface="+mn-ea"/>
                  <a:cs typeface="Meiryo UI" panose="020B0604030504040204" pitchFamily="50" charset="-128"/>
                </a:rPr>
                <a:t>　 　</a:t>
              </a:r>
              <a:r>
                <a:rPr lang="ja-JP" altLang="en-US" sz="1300" dirty="0" smtClean="0">
                  <a:latin typeface="+mn-ea"/>
                  <a:cs typeface="Meiryo UI" panose="020B0604030504040204" pitchFamily="50" charset="-128"/>
                </a:rPr>
                <a:t>府内ものづくり中小企業等</a:t>
              </a:r>
              <a:endParaRPr kumimoji="1" lang="en-US" altLang="ja-JP" sz="1300" dirty="0" smtClean="0">
                <a:latin typeface="+mn-ea"/>
                <a:cs typeface="Meiryo UI" panose="020B0604030504040204" pitchFamily="50" charset="-128"/>
              </a:endParaRPr>
            </a:p>
          </p:txBody>
        </p:sp>
      </p:grpSp>
      <p:sp>
        <p:nvSpPr>
          <p:cNvPr id="11" name="正方形/長方形 10"/>
          <p:cNvSpPr/>
          <p:nvPr/>
        </p:nvSpPr>
        <p:spPr>
          <a:xfrm>
            <a:off x="-7031" y="586044"/>
            <a:ext cx="6865031" cy="5282262"/>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rot="645235">
            <a:off x="5464613" y="787550"/>
            <a:ext cx="1820167" cy="1107996"/>
          </a:xfrm>
          <a:prstGeom prst="rect">
            <a:avLst/>
          </a:prstGeom>
          <a:noFill/>
        </p:spPr>
        <p:txBody>
          <a:bodyPr wrap="square" rtlCol="0">
            <a:spAutoFit/>
          </a:bodyPr>
          <a:lstStyle/>
          <a:p>
            <a:r>
              <a:rPr kumimoji="1" lang="ja-JP" altLang="en-US" sz="6600" spc="-25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rPr>
              <a:t>！？</a:t>
            </a:r>
          </a:p>
        </p:txBody>
      </p:sp>
      <p:grpSp>
        <p:nvGrpSpPr>
          <p:cNvPr id="6" name="グループ化 5"/>
          <p:cNvGrpSpPr/>
          <p:nvPr/>
        </p:nvGrpSpPr>
        <p:grpSpPr>
          <a:xfrm>
            <a:off x="34157" y="1248293"/>
            <a:ext cx="6951612" cy="1730522"/>
            <a:chOff x="-2173340" y="2012693"/>
            <a:chExt cx="7861799" cy="1730522"/>
          </a:xfrm>
        </p:grpSpPr>
        <p:sp>
          <p:nvSpPr>
            <p:cNvPr id="37" name="テキスト ボックス 36"/>
            <p:cNvSpPr txBox="1"/>
            <p:nvPr/>
          </p:nvSpPr>
          <p:spPr>
            <a:xfrm>
              <a:off x="-2036792" y="2111999"/>
              <a:ext cx="7725251" cy="1631216"/>
            </a:xfrm>
            <a:prstGeom prst="rect">
              <a:avLst/>
            </a:prstGeom>
            <a:noFill/>
          </p:spPr>
          <p:txBody>
            <a:bodyPr wrap="square" rtlCol="0">
              <a:spAutoFit/>
            </a:bodyPr>
            <a:lstStyle/>
            <a:p>
              <a:pPr>
                <a:lnSpc>
                  <a:spcPts val="12000"/>
                </a:lnSpc>
              </a:pPr>
              <a:r>
                <a:rPr kumimoji="1" lang="ja-JP" altLang="en-US" sz="13000" spc="-600" dirty="0" smtClean="0">
                  <a:ln w="28575">
                    <a:solidFill>
                      <a:schemeClr val="tx1"/>
                    </a:solidFill>
                  </a:ln>
                  <a:latin typeface="HGS創英角ﾎﾟｯﾌﾟ体" panose="040B0A00000000000000" pitchFamily="50" charset="-128"/>
                  <a:ea typeface="HGS創英角ﾎﾟｯﾌﾟ体" panose="040B0A00000000000000" pitchFamily="50" charset="-128"/>
                  <a:cs typeface="Meiryo UI" panose="020B0604030504040204" pitchFamily="50" charset="-128"/>
                </a:rPr>
                <a:t>図書</a:t>
              </a:r>
              <a:endParaRPr kumimoji="1" lang="en-US" altLang="ja-JP" sz="8800" spc="-600" dirty="0" smtClean="0">
                <a:ln w="28575">
                  <a:solidFill>
                    <a:schemeClr val="tx1"/>
                  </a:solidFill>
                </a:ln>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sp>
          <p:nvSpPr>
            <p:cNvPr id="30" name="テキスト ボックス 29"/>
            <p:cNvSpPr txBox="1"/>
            <p:nvPr/>
          </p:nvSpPr>
          <p:spPr>
            <a:xfrm>
              <a:off x="-2173340" y="2012693"/>
              <a:ext cx="7725251" cy="1631216"/>
            </a:xfrm>
            <a:prstGeom prst="rect">
              <a:avLst/>
            </a:prstGeom>
            <a:noFill/>
          </p:spPr>
          <p:txBody>
            <a:bodyPr wrap="square" rtlCol="0">
              <a:spAutoFit/>
            </a:bodyPr>
            <a:lstStyle/>
            <a:p>
              <a:pPr>
                <a:lnSpc>
                  <a:spcPts val="12000"/>
                </a:lnSpc>
              </a:pPr>
              <a:r>
                <a:rPr kumimoji="1" lang="ja-JP" altLang="en-US" sz="13000" spc="-600" dirty="0" smtClean="0">
                  <a:ln w="28575">
                    <a:solidFill>
                      <a:schemeClr val="tx1"/>
                    </a:solidFill>
                  </a:ln>
                  <a:solidFill>
                    <a:schemeClr val="accent6">
                      <a:lumMod val="40000"/>
                      <a:lumOff val="60000"/>
                    </a:schemeClr>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rPr>
                <a:t>図書</a:t>
              </a:r>
              <a:endParaRPr kumimoji="1" lang="en-US" altLang="ja-JP" sz="8800" spc="-600" dirty="0" smtClean="0">
                <a:ln w="28575">
                  <a:solidFill>
                    <a:schemeClr val="tx1"/>
                  </a:solidFill>
                </a:ln>
                <a:solidFill>
                  <a:schemeClr val="accent6">
                    <a:lumMod val="40000"/>
                    <a:lumOff val="60000"/>
                  </a:schemeClr>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sp>
          <p:nvSpPr>
            <p:cNvPr id="32" name="テキスト ボックス 31"/>
            <p:cNvSpPr txBox="1"/>
            <p:nvPr/>
          </p:nvSpPr>
          <p:spPr>
            <a:xfrm>
              <a:off x="1561757" y="2266719"/>
              <a:ext cx="3374794" cy="1389291"/>
            </a:xfrm>
            <a:prstGeom prst="rect">
              <a:avLst/>
            </a:prstGeom>
            <a:noFill/>
          </p:spPr>
          <p:txBody>
            <a:bodyPr wrap="square" rtlCol="0">
              <a:spAutoFit/>
            </a:bodyPr>
            <a:lstStyle/>
            <a:p>
              <a:pPr>
                <a:lnSpc>
                  <a:spcPts val="12000"/>
                </a:lnSpc>
              </a:pPr>
              <a:r>
                <a:rPr kumimoji="1" lang="ja-JP" altLang="en-US" sz="6600" spc="-6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rPr>
                <a:t>館で</a:t>
              </a:r>
              <a:endParaRPr kumimoji="1" lang="en-US" altLang="ja-JP" sz="4800" spc="-6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grpSp>
      <p:sp>
        <p:nvSpPr>
          <p:cNvPr id="38" name="テキスト ボックス 37"/>
          <p:cNvSpPr txBox="1"/>
          <p:nvPr/>
        </p:nvSpPr>
        <p:spPr>
          <a:xfrm>
            <a:off x="123579" y="4827914"/>
            <a:ext cx="6613210" cy="1118255"/>
          </a:xfrm>
          <a:prstGeom prst="rect">
            <a:avLst/>
          </a:prstGeom>
          <a:noFill/>
          <a:ln>
            <a:noFill/>
          </a:ln>
        </p:spPr>
        <p:txBody>
          <a:bodyPr wrap="square" lIns="36000" rIns="0" rtlCol="0">
            <a:spAutoFit/>
          </a:bodyPr>
          <a:lstStyle/>
          <a:p>
            <a:pPr>
              <a:lnSpc>
                <a:spcPts val="2000"/>
              </a:lnSpc>
            </a:pPr>
            <a:r>
              <a:rPr lang="ja-JP" altLang="en-US" dirty="0">
                <a:latin typeface="+mn-ea"/>
              </a:rPr>
              <a:t>　</a:t>
            </a:r>
            <a:r>
              <a:rPr lang="ja-JP" altLang="ja-JP" sz="1400" dirty="0">
                <a:latin typeface="+mn-ea"/>
              </a:rPr>
              <a:t>業界・市場動向等を調べることができる“ビジネス支援”を行っている図書館が</a:t>
            </a:r>
            <a:r>
              <a:rPr lang="ja-JP" altLang="ja-JP" sz="1400" dirty="0" smtClean="0">
                <a:latin typeface="+mn-ea"/>
              </a:rPr>
              <a:t>増えて</a:t>
            </a:r>
            <a:endParaRPr lang="en-US" altLang="ja-JP" sz="1400" dirty="0" smtClean="0">
              <a:latin typeface="+mn-ea"/>
            </a:endParaRPr>
          </a:p>
          <a:p>
            <a:pPr>
              <a:lnSpc>
                <a:spcPts val="2000"/>
              </a:lnSpc>
            </a:pPr>
            <a:r>
              <a:rPr lang="ja-JP" altLang="en-US" sz="1400" dirty="0" smtClean="0">
                <a:latin typeface="+mn-ea"/>
              </a:rPr>
              <a:t>いるのを知っていますか？</a:t>
            </a:r>
            <a:r>
              <a:rPr lang="ja-JP" altLang="en-US" sz="1400" dirty="0">
                <a:latin typeface="+mn-ea"/>
              </a:rPr>
              <a:t>　</a:t>
            </a:r>
            <a:r>
              <a:rPr lang="ja-JP" altLang="en-US" sz="1400" dirty="0" smtClean="0">
                <a:latin typeface="+mn-ea"/>
              </a:rPr>
              <a:t>本セミナーでは、府立中之島図書館の事例を通じて図書館で活用できるビジネス支援についてわかりやすく説明します。</a:t>
            </a:r>
            <a:endParaRPr lang="en-US" altLang="ja-JP" sz="1400" dirty="0">
              <a:latin typeface="+mn-ea"/>
            </a:endParaRPr>
          </a:p>
          <a:p>
            <a:pPr algn="ctr">
              <a:lnSpc>
                <a:spcPts val="2000"/>
              </a:lnSpc>
            </a:pPr>
            <a:r>
              <a:rPr lang="ja-JP" altLang="en-US" sz="1600" b="1" u="wavyDbl" dirty="0" smtClean="0">
                <a:latin typeface="+mn-ea"/>
              </a:rPr>
              <a:t>様々</a:t>
            </a:r>
            <a:r>
              <a:rPr lang="ja-JP" altLang="en-US" sz="1600" b="1" u="wavyDbl" dirty="0">
                <a:latin typeface="+mn-ea"/>
              </a:rPr>
              <a:t>な</a:t>
            </a:r>
            <a:r>
              <a:rPr lang="ja-JP" altLang="en-US" sz="1600" b="1" u="wavyDbl" dirty="0" smtClean="0">
                <a:latin typeface="+mn-ea"/>
              </a:rPr>
              <a:t>ビジネスシーンで役立つ情報・サービスをお届けします！</a:t>
            </a:r>
            <a:endParaRPr lang="en-US" altLang="ja-JP" sz="1600" b="1" u="wavyDbl" dirty="0" smtClean="0">
              <a:latin typeface="+mn-ea"/>
            </a:endParaRPr>
          </a:p>
        </p:txBody>
      </p:sp>
      <p:grpSp>
        <p:nvGrpSpPr>
          <p:cNvPr id="9" name="グループ化 8"/>
          <p:cNvGrpSpPr/>
          <p:nvPr/>
        </p:nvGrpSpPr>
        <p:grpSpPr>
          <a:xfrm>
            <a:off x="894471" y="3042013"/>
            <a:ext cx="3852428" cy="1739220"/>
            <a:chOff x="1078072" y="2977771"/>
            <a:chExt cx="3852428" cy="1739220"/>
          </a:xfrm>
        </p:grpSpPr>
        <p:sp>
          <p:nvSpPr>
            <p:cNvPr id="35" name="テキスト ボックス 34"/>
            <p:cNvSpPr txBox="1"/>
            <p:nvPr/>
          </p:nvSpPr>
          <p:spPr>
            <a:xfrm>
              <a:off x="1175415" y="3085775"/>
              <a:ext cx="3657742" cy="1631216"/>
            </a:xfrm>
            <a:prstGeom prst="rect">
              <a:avLst/>
            </a:prstGeom>
            <a:noFill/>
          </p:spPr>
          <p:txBody>
            <a:bodyPr wrap="square" rtlCol="0">
              <a:spAutoFit/>
            </a:bodyPr>
            <a:lstStyle/>
            <a:p>
              <a:pPr>
                <a:lnSpc>
                  <a:spcPts val="12000"/>
                </a:lnSpc>
              </a:pPr>
              <a:r>
                <a:rPr kumimoji="1" lang="ja-JP" altLang="en-US" sz="13000" spc="-2000" dirty="0" smtClean="0">
                  <a:ln w="28575">
                    <a:solidFill>
                      <a:schemeClr val="tx1"/>
                    </a:solidFill>
                  </a:ln>
                  <a:latin typeface="HGS創英角ﾎﾟｯﾌﾟ体" panose="040B0A00000000000000" pitchFamily="50" charset="-128"/>
                  <a:ea typeface="HGS創英角ﾎﾟｯﾌﾟ体" panose="040B0A00000000000000" pitchFamily="50" charset="-128"/>
                  <a:cs typeface="Meiryo UI" panose="020B0604030504040204" pitchFamily="50" charset="-128"/>
                </a:rPr>
                <a:t>ビジ</a:t>
              </a:r>
              <a:endParaRPr kumimoji="1" lang="en-US" altLang="ja-JP" sz="13000" spc="-20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sp>
          <p:nvSpPr>
            <p:cNvPr id="33" name="テキスト ボックス 32"/>
            <p:cNvSpPr txBox="1"/>
            <p:nvPr/>
          </p:nvSpPr>
          <p:spPr>
            <a:xfrm>
              <a:off x="1078072" y="2977771"/>
              <a:ext cx="3852428" cy="1631216"/>
            </a:xfrm>
            <a:prstGeom prst="rect">
              <a:avLst/>
            </a:prstGeom>
            <a:noFill/>
          </p:spPr>
          <p:txBody>
            <a:bodyPr wrap="square" rtlCol="0">
              <a:spAutoFit/>
            </a:bodyPr>
            <a:lstStyle/>
            <a:p>
              <a:pPr>
                <a:lnSpc>
                  <a:spcPts val="12000"/>
                </a:lnSpc>
              </a:pPr>
              <a:r>
                <a:rPr kumimoji="1" lang="ja-JP" altLang="en-US" sz="13000" spc="-2000" dirty="0" smtClean="0">
                  <a:ln w="28575">
                    <a:solidFill>
                      <a:schemeClr val="tx1"/>
                    </a:solidFill>
                  </a:ln>
                  <a:solidFill>
                    <a:schemeClr val="accent5">
                      <a:lumMod val="40000"/>
                      <a:lumOff val="60000"/>
                    </a:schemeClr>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rPr>
                <a:t>ビジ</a:t>
              </a:r>
              <a:endParaRPr kumimoji="1" lang="en-US" altLang="ja-JP" sz="13000" spc="-2000" dirty="0" smtClean="0">
                <a:ln w="28575">
                  <a:solidFill>
                    <a:schemeClr val="tx1"/>
                  </a:solidFill>
                </a:ln>
                <a:solidFill>
                  <a:schemeClr val="accent5">
                    <a:lumMod val="40000"/>
                    <a:lumOff val="60000"/>
                  </a:schemeClr>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grpSp>
      <p:sp>
        <p:nvSpPr>
          <p:cNvPr id="39" name="テキスト ボックス 38"/>
          <p:cNvSpPr txBox="1"/>
          <p:nvPr/>
        </p:nvSpPr>
        <p:spPr>
          <a:xfrm>
            <a:off x="3637807" y="3303430"/>
            <a:ext cx="3112098" cy="1389291"/>
          </a:xfrm>
          <a:prstGeom prst="rect">
            <a:avLst/>
          </a:prstGeom>
          <a:noFill/>
        </p:spPr>
        <p:txBody>
          <a:bodyPr wrap="square" rtlCol="0">
            <a:spAutoFit/>
          </a:bodyPr>
          <a:lstStyle/>
          <a:p>
            <a:pPr>
              <a:lnSpc>
                <a:spcPts val="12000"/>
              </a:lnSpc>
            </a:pPr>
            <a:r>
              <a:rPr kumimoji="1" lang="ja-JP" altLang="en-US" sz="6600" spc="-12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rPr>
              <a:t>ネス支援</a:t>
            </a:r>
            <a:endParaRPr kumimoji="1" lang="en-US" altLang="ja-JP" sz="6600" spc="-12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sp>
        <p:nvSpPr>
          <p:cNvPr id="40" name="テキスト ボックス 39"/>
          <p:cNvSpPr txBox="1"/>
          <p:nvPr/>
        </p:nvSpPr>
        <p:spPr>
          <a:xfrm rot="645235">
            <a:off x="2798350" y="358931"/>
            <a:ext cx="3608599" cy="1107996"/>
          </a:xfrm>
          <a:prstGeom prst="rect">
            <a:avLst/>
          </a:prstGeom>
          <a:noFill/>
        </p:spPr>
        <p:txBody>
          <a:bodyPr wrap="square" rtlCol="0">
            <a:spAutoFit/>
          </a:bodyPr>
          <a:lstStyle/>
          <a:p>
            <a:r>
              <a:rPr lang="ja-JP" altLang="en-US" sz="6600" spc="-10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rPr>
              <a:t>ほんまに</a:t>
            </a:r>
            <a:endParaRPr kumimoji="1" lang="ja-JP" altLang="en-US" sz="6600" spc="-1000" dirty="0" smtClean="0">
              <a:ln w="28575">
                <a:solidFill>
                  <a:schemeClr val="tx1"/>
                </a:solidFill>
              </a:ln>
              <a:solidFill>
                <a:schemeClr val="bg1"/>
              </a:solidFill>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pic>
        <p:nvPicPr>
          <p:cNvPr id="13" name="図 12"/>
          <p:cNvPicPr>
            <a:picLocks noChangeAspect="1"/>
          </p:cNvPicPr>
          <p:nvPr/>
        </p:nvPicPr>
        <p:blipFill rotWithShape="1">
          <a:blip r:embed="rId5" cstate="print">
            <a:extLst>
              <a:ext uri="{28A0092B-C50C-407E-A947-70E740481C1C}">
                <a14:useLocalDpi xmlns:a14="http://schemas.microsoft.com/office/drawing/2010/main" val="0"/>
              </a:ext>
            </a:extLst>
          </a:blip>
          <a:srcRect b="56423"/>
          <a:stretch/>
        </p:blipFill>
        <p:spPr>
          <a:xfrm>
            <a:off x="1689515" y="44645"/>
            <a:ext cx="1146630" cy="536975"/>
          </a:xfrm>
          <a:prstGeom prst="rect">
            <a:avLst/>
          </a:prstGeom>
        </p:spPr>
      </p:pic>
      <p:sp>
        <p:nvSpPr>
          <p:cNvPr id="14" name="テキスト ボックス 13"/>
          <p:cNvSpPr txBox="1"/>
          <p:nvPr/>
        </p:nvSpPr>
        <p:spPr>
          <a:xfrm>
            <a:off x="1398734" y="161175"/>
            <a:ext cx="864096" cy="369332"/>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p:cNvPicPr>
            <a:picLocks noChangeAspect="1"/>
          </p:cNvPicPr>
          <p:nvPr/>
        </p:nvPicPr>
        <p:blipFill>
          <a:blip r:embed="rId6"/>
          <a:stretch>
            <a:fillRect/>
          </a:stretch>
        </p:blipFill>
        <p:spPr>
          <a:xfrm>
            <a:off x="5465941" y="7673482"/>
            <a:ext cx="744564" cy="744564"/>
          </a:xfrm>
          <a:prstGeom prst="rect">
            <a:avLst/>
          </a:prstGeom>
        </p:spPr>
      </p:pic>
      <p:sp>
        <p:nvSpPr>
          <p:cNvPr id="36" name="テキスト ボックス 35"/>
          <p:cNvSpPr txBox="1"/>
          <p:nvPr/>
        </p:nvSpPr>
        <p:spPr>
          <a:xfrm>
            <a:off x="93574" y="9525508"/>
            <a:ext cx="6771456" cy="369332"/>
          </a:xfrm>
          <a:prstGeom prst="rect">
            <a:avLst/>
          </a:prstGeom>
          <a:noFill/>
        </p:spPr>
        <p:txBody>
          <a:bodyPr wrap="square" rtlCol="0">
            <a:spAutoFit/>
          </a:bodyPr>
          <a:lstStyle/>
          <a:p>
            <a:r>
              <a:rPr lang="ja-JP" altLang="en-US" sz="900" b="1" dirty="0"/>
              <a:t>＜参加にあたっての注意事項＞</a:t>
            </a:r>
            <a:endParaRPr lang="ja-JP" altLang="en-US" sz="900" dirty="0"/>
          </a:p>
          <a:p>
            <a:r>
              <a:rPr lang="en-US" altLang="ja-JP" sz="900" dirty="0" smtClean="0"/>
              <a:t>※</a:t>
            </a:r>
            <a:r>
              <a:rPr lang="ja-JP" altLang="en-US" sz="900" dirty="0" smtClean="0"/>
              <a:t>場合により、</a:t>
            </a:r>
            <a:r>
              <a:rPr lang="ja-JP" altLang="en-US" sz="900" dirty="0"/>
              <a:t>会場での開催を中止し、申込みされたすべての方</a:t>
            </a:r>
            <a:r>
              <a:rPr lang="ja-JP" altLang="en-US" sz="900" dirty="0" smtClean="0"/>
              <a:t>をオンライン</a:t>
            </a:r>
            <a:r>
              <a:rPr lang="ja-JP" altLang="en-US" sz="900" dirty="0"/>
              <a:t>参加に変更する場合</a:t>
            </a:r>
            <a:r>
              <a:rPr lang="ja-JP" altLang="en-US" sz="900" dirty="0" smtClean="0"/>
              <a:t>があります</a:t>
            </a:r>
            <a:r>
              <a:rPr lang="ja-JP" altLang="en-US" sz="900" dirty="0"/>
              <a:t>。あらかじめご了承ください</a:t>
            </a:r>
            <a:r>
              <a:rPr lang="ja-JP" altLang="en-US" sz="900" dirty="0" smtClean="0"/>
              <a:t>。</a:t>
            </a:r>
            <a:endParaRPr lang="ja-JP" altLang="en-US" sz="900" dirty="0"/>
          </a:p>
        </p:txBody>
      </p:sp>
    </p:spTree>
    <p:extLst>
      <p:ext uri="{BB962C8B-B14F-4D97-AF65-F5344CB8AC3E}">
        <p14:creationId xmlns:p14="http://schemas.microsoft.com/office/powerpoint/2010/main" val="2218520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72244" y="4120055"/>
            <a:ext cx="6660740" cy="2098085"/>
            <a:chOff x="176928" y="588870"/>
            <a:chExt cx="6660740" cy="1934117"/>
          </a:xfrm>
        </p:grpSpPr>
        <p:pic>
          <p:nvPicPr>
            <p:cNvPr id="2" name="図 1"/>
            <p:cNvPicPr>
              <a:picLocks noChangeAspect="1"/>
            </p:cNvPicPr>
            <p:nvPr/>
          </p:nvPicPr>
          <p:blipFill>
            <a:blip r:embed="rId3"/>
            <a:stretch>
              <a:fillRect/>
            </a:stretch>
          </p:blipFill>
          <p:spPr>
            <a:xfrm>
              <a:off x="176928" y="588870"/>
              <a:ext cx="6660740" cy="1934117"/>
            </a:xfrm>
            <a:prstGeom prst="rect">
              <a:avLst/>
            </a:prstGeom>
            <a:ln w="57150">
              <a:noFill/>
            </a:ln>
          </p:spPr>
        </p:pic>
        <p:sp>
          <p:nvSpPr>
            <p:cNvPr id="5" name="テキスト ボックス 4"/>
            <p:cNvSpPr txBox="1"/>
            <p:nvPr/>
          </p:nvSpPr>
          <p:spPr>
            <a:xfrm>
              <a:off x="275417" y="718943"/>
              <a:ext cx="4860540" cy="230234"/>
            </a:xfrm>
            <a:prstGeom prst="rect">
              <a:avLst/>
            </a:prstGeom>
            <a:noFill/>
          </p:spPr>
          <p:txBody>
            <a:bodyPr wrap="square" rtlCol="0">
              <a:spAutoFit/>
            </a:bodyPr>
            <a:lstStyle/>
            <a:p>
              <a:r>
                <a:rPr lang="zh-TW" altLang="en-US" sz="1600" b="1" dirty="0">
                  <a:latin typeface="ＭＳ Ｐゴシック" panose="020B0600070205080204" pitchFamily="50" charset="-128"/>
                  <a:ea typeface="ＭＳ Ｐゴシック" panose="020B0600070205080204" pitchFamily="50" charset="-128"/>
                </a:rPr>
                <a:t>大阪府立中之島</a:t>
              </a:r>
              <a:r>
                <a:rPr lang="zh-TW" altLang="en-US" sz="1600" b="1" dirty="0" smtClean="0">
                  <a:latin typeface="ＭＳ Ｐゴシック" panose="020B0600070205080204" pitchFamily="50" charset="-128"/>
                  <a:ea typeface="ＭＳ Ｐゴシック" panose="020B0600070205080204" pitchFamily="50" charset="-128"/>
                </a:rPr>
                <a:t>図書館</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テキスト ボックス 24"/>
          <p:cNvSpPr txBox="1"/>
          <p:nvPr/>
        </p:nvSpPr>
        <p:spPr>
          <a:xfrm>
            <a:off x="112078" y="105706"/>
            <a:ext cx="6629290" cy="1231106"/>
          </a:xfrm>
          <a:prstGeom prst="rect">
            <a:avLst/>
          </a:prstGeom>
          <a:noFill/>
        </p:spPr>
        <p:txBody>
          <a:bodyPr wrap="square" rtlCol="0">
            <a:spAutoFit/>
          </a:bodyPr>
          <a:lstStyle/>
          <a:p>
            <a:pPr algn="ctr"/>
            <a:r>
              <a:rPr lang="ja-JP" altLang="ja-JP" sz="1600" dirty="0" smtClean="0">
                <a:latin typeface="ＭＳ Ｐゴシック" panose="020B0600070205080204" pitchFamily="50" charset="-128"/>
                <a:ea typeface="ＭＳ Ｐゴシック" panose="020B0600070205080204" pitchFamily="50" charset="-128"/>
              </a:rPr>
              <a:t>【</a:t>
            </a:r>
            <a:r>
              <a:rPr lang="ja-JP" altLang="en-US" sz="1600" dirty="0" smtClean="0">
                <a:latin typeface="ＭＳ Ｐゴシック" panose="020B0600070205080204" pitchFamily="50" charset="-128"/>
                <a:ea typeface="ＭＳ Ｐゴシック" panose="020B0600070205080204" pitchFamily="50" charset="-128"/>
              </a:rPr>
              <a:t>７月１３日（木）</a:t>
            </a:r>
            <a:r>
              <a:rPr lang="en-US" altLang="ja-JP" sz="1600" dirty="0" smtClean="0">
                <a:latin typeface="ＭＳ Ｐゴシック" panose="020B0600070205080204" pitchFamily="50" charset="-128"/>
                <a:ea typeface="ＭＳ Ｐゴシック" panose="020B0600070205080204" pitchFamily="50" charset="-128"/>
              </a:rPr>
              <a:t>MOBIO-Cafe</a:t>
            </a:r>
            <a:r>
              <a:rPr lang="ja-JP" altLang="en-US" sz="1600" dirty="0">
                <a:latin typeface="ＭＳ Ｐゴシック" panose="020B0600070205080204" pitchFamily="50" charset="-128"/>
                <a:ea typeface="ＭＳ Ｐゴシック" panose="020B0600070205080204" pitchFamily="50" charset="-128"/>
              </a:rPr>
              <a:t>　</a:t>
            </a:r>
            <a:r>
              <a:rPr lang="ja-JP" altLang="ja-JP" sz="1600" dirty="0" smtClean="0">
                <a:latin typeface="ＭＳ Ｐゴシック" panose="020B0600070205080204" pitchFamily="50" charset="-128"/>
                <a:ea typeface="ＭＳ Ｐゴシック" panose="020B0600070205080204" pitchFamily="50" charset="-128"/>
              </a:rPr>
              <a:t>申込書】</a:t>
            </a:r>
          </a:p>
          <a:p>
            <a:pPr algn="r" latinLnBrk="1">
              <a:lnSpc>
                <a:spcPts val="600"/>
              </a:lnSpc>
            </a:pPr>
            <a:r>
              <a:rPr lang="ja-JP" altLang="en-US" sz="1200" dirty="0" smtClean="0">
                <a:latin typeface="ＭＳ Ｐゴシック" panose="020B0600070205080204" pitchFamily="50" charset="-128"/>
                <a:ea typeface="ＭＳ Ｐゴシック" panose="020B0600070205080204" pitchFamily="50" charset="-128"/>
              </a:rPr>
              <a:t>　</a:t>
            </a:r>
            <a:endParaRPr lang="en-US" altLang="ja-JP" sz="1200" dirty="0" smtClean="0">
              <a:latin typeface="ＭＳ Ｐゴシック" panose="020B0600070205080204" pitchFamily="50" charset="-128"/>
              <a:ea typeface="ＭＳ Ｐゴシック" panose="020B0600070205080204" pitchFamily="50" charset="-128"/>
            </a:endParaRPr>
          </a:p>
          <a:p>
            <a:pPr algn="r" latinLnBrk="1"/>
            <a:r>
              <a:rPr lang="en-US" altLang="ja-JP" sz="1200" dirty="0" smtClean="0">
                <a:latin typeface="ＭＳ Ｐゴシック" panose="020B0600070205080204" pitchFamily="50" charset="-128"/>
                <a:ea typeface="ＭＳ Ｐゴシック" panose="020B0600070205080204" pitchFamily="50" charset="-128"/>
              </a:rPr>
              <a:t>FAX</a:t>
            </a:r>
            <a:r>
              <a:rPr lang="ja-JP" altLang="ja-JP" sz="1200" dirty="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06-6748-1062</a:t>
            </a:r>
            <a:r>
              <a:rPr lang="ja-JP" altLang="ja-JP"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ものづくり支援課　高橋</a:t>
            </a:r>
            <a:r>
              <a:rPr lang="ja-JP" altLang="ja-JP" sz="1200" dirty="0" smtClean="0">
                <a:latin typeface="ＭＳ Ｐゴシック" panose="020B0600070205080204" pitchFamily="50" charset="-128"/>
                <a:ea typeface="ＭＳ Ｐゴシック" panose="020B0600070205080204" pitchFamily="50" charset="-128"/>
              </a:rPr>
              <a:t>行</a:t>
            </a:r>
            <a:endParaRPr lang="en-US" altLang="ja-JP" sz="1200" dirty="0" smtClean="0">
              <a:latin typeface="ＭＳ Ｐゴシック" panose="020B0600070205080204" pitchFamily="50" charset="-128"/>
              <a:ea typeface="ＭＳ Ｐゴシック" panose="020B0600070205080204" pitchFamily="50" charset="-128"/>
            </a:endParaRPr>
          </a:p>
          <a:p>
            <a:pPr>
              <a:lnSpc>
                <a:spcPts val="600"/>
              </a:lnSpc>
            </a:pPr>
            <a:endParaRPr lang="en-US" altLang="ja-JP" sz="1200" dirty="0" smtClean="0">
              <a:latin typeface="ＭＳ Ｐゴシック" panose="020B0600070205080204" pitchFamily="50" charset="-128"/>
              <a:ea typeface="ＭＳ Ｐゴシック" panose="020B0600070205080204" pitchFamily="50" charset="-128"/>
            </a:endParaRPr>
          </a:p>
          <a:p>
            <a:r>
              <a:rPr lang="ja-JP" altLang="ja-JP" sz="1200" dirty="0" smtClean="0">
                <a:latin typeface="ＭＳ Ｐゴシック" panose="020B0600070205080204" pitchFamily="50" charset="-128"/>
                <a:ea typeface="ＭＳ Ｐゴシック" panose="020B0600070205080204" pitchFamily="50" charset="-128"/>
              </a:rPr>
              <a:t>※</a:t>
            </a:r>
            <a:r>
              <a:rPr lang="ja-JP" altLang="ja-JP" sz="1200" dirty="0">
                <a:latin typeface="ＭＳ Ｐゴシック" panose="020B0600070205080204" pitchFamily="50" charset="-128"/>
                <a:ea typeface="ＭＳ Ｐゴシック" panose="020B0600070205080204" pitchFamily="50" charset="-128"/>
              </a:rPr>
              <a:t>ご記入いただいた個人情報は、</a:t>
            </a:r>
            <a:r>
              <a:rPr lang="ja-JP" altLang="ja-JP" sz="1200" dirty="0" smtClean="0">
                <a:latin typeface="ＭＳ Ｐゴシック" panose="020B0600070205080204" pitchFamily="50" charset="-128"/>
                <a:ea typeface="ＭＳ Ｐゴシック" panose="020B0600070205080204" pitchFamily="50" charset="-128"/>
              </a:rPr>
              <a:t>主催者</a:t>
            </a:r>
            <a:r>
              <a:rPr lang="ja-JP" altLang="en-US" sz="1200" dirty="0" smtClean="0">
                <a:latin typeface="ＭＳ Ｐゴシック" panose="020B0600070205080204" pitchFamily="50" charset="-128"/>
                <a:ea typeface="ＭＳ Ｐゴシック" panose="020B0600070205080204" pitchFamily="50" charset="-128"/>
              </a:rPr>
              <a:t>間</a:t>
            </a:r>
            <a:r>
              <a:rPr lang="ja-JP" altLang="ja-JP" sz="1200" dirty="0" smtClean="0">
                <a:latin typeface="ＭＳ Ｐゴシック" panose="020B0600070205080204" pitchFamily="50" charset="-128"/>
                <a:ea typeface="ＭＳ Ｐゴシック" panose="020B0600070205080204" pitchFamily="50" charset="-128"/>
              </a:rPr>
              <a:t>で</a:t>
            </a:r>
            <a:r>
              <a:rPr lang="ja-JP" altLang="ja-JP" sz="1200" dirty="0">
                <a:latin typeface="ＭＳ Ｐゴシック" panose="020B0600070205080204" pitchFamily="50" charset="-128"/>
                <a:ea typeface="ＭＳ Ｐゴシック" panose="020B0600070205080204" pitchFamily="50" charset="-128"/>
              </a:rPr>
              <a:t>共有するとともに、当日の受付・</a:t>
            </a:r>
            <a:r>
              <a:rPr lang="ja-JP" altLang="ja-JP" sz="1200" dirty="0" smtClean="0">
                <a:latin typeface="ＭＳ Ｐゴシック" panose="020B0600070205080204" pitchFamily="50" charset="-128"/>
                <a:ea typeface="ＭＳ Ｐゴシック" panose="020B0600070205080204" pitchFamily="50" charset="-128"/>
              </a:rPr>
              <a:t>連絡、</a:t>
            </a:r>
            <a:r>
              <a:rPr lang="ja-JP" altLang="ja-JP" sz="1200" dirty="0">
                <a:latin typeface="ＭＳ Ｐゴシック" panose="020B0600070205080204" pitchFamily="50" charset="-128"/>
                <a:ea typeface="ＭＳ Ｐゴシック" panose="020B0600070205080204" pitchFamily="50" charset="-128"/>
              </a:rPr>
              <a:t>本イベント</a:t>
            </a:r>
            <a:r>
              <a:rPr lang="ja-JP" altLang="ja-JP" sz="1200" dirty="0" smtClean="0">
                <a:latin typeface="ＭＳ Ｐゴシック" panose="020B0600070205080204" pitchFamily="50" charset="-128"/>
                <a:ea typeface="ＭＳ Ｐゴシック" panose="020B0600070205080204" pitchFamily="50" charset="-128"/>
              </a:rPr>
              <a:t>の</a:t>
            </a:r>
            <a:endParaRPr lang="en-US" altLang="ja-JP" sz="1200" dirty="0" smtClean="0">
              <a:latin typeface="ＭＳ Ｐゴシック" panose="020B0600070205080204" pitchFamily="50" charset="-128"/>
              <a:ea typeface="ＭＳ Ｐゴシック" panose="020B0600070205080204" pitchFamily="50" charset="-128"/>
            </a:endParaRPr>
          </a:p>
          <a:p>
            <a:r>
              <a:rPr lang="en-US" altLang="ja-JP" sz="1200" dirty="0">
                <a:latin typeface="ＭＳ Ｐゴシック" panose="020B0600070205080204" pitchFamily="50" charset="-128"/>
                <a:ea typeface="ＭＳ Ｐゴシック" panose="020B0600070205080204" pitchFamily="50" charset="-128"/>
              </a:rPr>
              <a:t> </a:t>
            </a:r>
            <a:r>
              <a:rPr lang="en-US" altLang="ja-JP" sz="1200" dirty="0" smtClean="0">
                <a:latin typeface="ＭＳ Ｐゴシック" panose="020B0600070205080204" pitchFamily="50" charset="-128"/>
                <a:ea typeface="ＭＳ Ｐゴシック" panose="020B0600070205080204" pitchFamily="50" charset="-128"/>
              </a:rPr>
              <a:t>   </a:t>
            </a:r>
            <a:r>
              <a:rPr lang="ja-JP" altLang="ja-JP" sz="1200" dirty="0" smtClean="0">
                <a:latin typeface="ＭＳ Ｐゴシック" panose="020B0600070205080204" pitchFamily="50" charset="-128"/>
                <a:ea typeface="ＭＳ Ｐゴシック" panose="020B0600070205080204" pitchFamily="50" charset="-128"/>
              </a:rPr>
              <a:t>目的</a:t>
            </a:r>
            <a:r>
              <a:rPr lang="ja-JP" altLang="ja-JP" sz="1200" dirty="0">
                <a:latin typeface="ＭＳ Ｐゴシック" panose="020B0600070205080204" pitchFamily="50" charset="-128"/>
                <a:ea typeface="ＭＳ Ｐゴシック" panose="020B0600070205080204" pitchFamily="50" charset="-128"/>
              </a:rPr>
              <a:t>及び今後の調査並びにイベント情報</a:t>
            </a:r>
            <a:r>
              <a:rPr lang="ja-JP" altLang="ja-JP" sz="1200" dirty="0" smtClean="0">
                <a:latin typeface="ＭＳ Ｐゴシック" panose="020B0600070205080204" pitchFamily="50" charset="-128"/>
                <a:ea typeface="ＭＳ Ｐゴシック" panose="020B0600070205080204" pitchFamily="50" charset="-128"/>
              </a:rPr>
              <a:t>の提供</a:t>
            </a:r>
            <a:r>
              <a:rPr lang="ja-JP" altLang="ja-JP" sz="1200" dirty="0">
                <a:latin typeface="ＭＳ Ｐゴシック" panose="020B0600070205080204" pitchFamily="50" charset="-128"/>
                <a:ea typeface="ＭＳ Ｐゴシック" panose="020B0600070205080204" pitchFamily="50" charset="-128"/>
              </a:rPr>
              <a:t>のために使用し、他の目的には使用しません</a:t>
            </a:r>
            <a:r>
              <a:rPr lang="ja-JP" altLang="ja-JP" sz="1200" dirty="0" smtClean="0">
                <a:latin typeface="ＭＳ Ｐゴシック" panose="020B0600070205080204" pitchFamily="50" charset="-128"/>
                <a:ea typeface="ＭＳ Ｐゴシック" panose="020B0600070205080204" pitchFamily="50" charset="-128"/>
              </a:rPr>
              <a:t>。</a:t>
            </a:r>
            <a:endParaRPr lang="en-US" altLang="ja-JP" sz="1200" dirty="0" smtClean="0">
              <a:latin typeface="ＭＳ Ｐゴシック" panose="020B0600070205080204" pitchFamily="50" charset="-128"/>
              <a:ea typeface="ＭＳ Ｐゴシック" panose="020B0600070205080204" pitchFamily="50" charset="-128"/>
            </a:endParaRPr>
          </a:p>
          <a:p>
            <a:r>
              <a:rPr lang="en-US" altLang="ja-JP" sz="1200" dirty="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MOBIO</a:t>
            </a:r>
            <a:r>
              <a:rPr lang="ja-JP" altLang="en-US" sz="1200" dirty="0" smtClean="0">
                <a:latin typeface="ＭＳ Ｐゴシック" panose="020B0600070205080204" pitchFamily="50" charset="-128"/>
                <a:ea typeface="ＭＳ Ｐゴシック" panose="020B0600070205080204" pitchFamily="50" charset="-128"/>
              </a:rPr>
              <a:t>は大阪府・（公財）大阪産業局の</a:t>
            </a:r>
            <a:r>
              <a:rPr lang="en-US" altLang="ja-JP" sz="1200" dirty="0" smtClean="0">
                <a:latin typeface="ＭＳ Ｐゴシック" panose="020B0600070205080204" pitchFamily="50" charset="-128"/>
                <a:ea typeface="ＭＳ Ｐゴシック" panose="020B0600070205080204" pitchFamily="50" charset="-128"/>
              </a:rPr>
              <a:t>2</a:t>
            </a:r>
            <a:r>
              <a:rPr lang="ja-JP" altLang="en-US" sz="1200" dirty="0" smtClean="0">
                <a:latin typeface="ＭＳ Ｐゴシック" panose="020B0600070205080204" pitchFamily="50" charset="-128"/>
                <a:ea typeface="ＭＳ Ｐゴシック" panose="020B0600070205080204" pitchFamily="50" charset="-128"/>
              </a:rPr>
              <a:t>者で運営しています。</a:t>
            </a:r>
            <a:endParaRPr lang="en-US" altLang="ja-JP" sz="1200" dirty="0" smtClean="0">
              <a:latin typeface="ＭＳ Ｐゴシック" panose="020B0600070205080204" pitchFamily="50" charset="-128"/>
              <a:ea typeface="ＭＳ Ｐゴシック" panose="020B060007020508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2225951463"/>
              </p:ext>
            </p:extLst>
          </p:nvPr>
        </p:nvGraphicFramePr>
        <p:xfrm>
          <a:off x="131428" y="1393631"/>
          <a:ext cx="6609940" cy="2763729"/>
        </p:xfrm>
        <a:graphic>
          <a:graphicData uri="http://schemas.openxmlformats.org/drawingml/2006/table">
            <a:tbl>
              <a:tblPr firstRow="1" firstCol="1" lastRow="1" lastCol="1" bandRow="1" bandCol="1"/>
              <a:tblGrid>
                <a:gridCol w="164138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868503">
                  <a:extLst>
                    <a:ext uri="{9D8B030D-6E8A-4147-A177-3AD203B41FA5}">
                      <a16:colId xmlns:a16="http://schemas.microsoft.com/office/drawing/2014/main" val="20002"/>
                    </a:ext>
                  </a:extLst>
                </a:gridCol>
                <a:gridCol w="1867801">
                  <a:extLst>
                    <a:ext uri="{9D8B030D-6E8A-4147-A177-3AD203B41FA5}">
                      <a16:colId xmlns:a16="http://schemas.microsoft.com/office/drawing/2014/main" val="20003"/>
                    </a:ext>
                  </a:extLst>
                </a:gridCol>
              </a:tblGrid>
              <a:tr h="4003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900" kern="100" dirty="0" smtClean="0">
                          <a:effectLst/>
                          <a:latin typeface="ＭＳ Ｐゴシック" panose="020B0600070205080204" pitchFamily="50" charset="-128"/>
                          <a:ea typeface="ＭＳ Ｐゴシック" panose="020B0600070205080204" pitchFamily="50" charset="-128"/>
                          <a:cs typeface="Times New Roman"/>
                        </a:rPr>
                        <a:t>(</a:t>
                      </a:r>
                      <a:r>
                        <a:rPr lang="ja-JP" altLang="en-US" sz="900" kern="100" dirty="0" smtClean="0">
                          <a:effectLst/>
                          <a:latin typeface="ＭＳ Ｐゴシック" panose="020B0600070205080204" pitchFamily="50" charset="-128"/>
                          <a:ea typeface="ＭＳ Ｐゴシック" panose="020B0600070205080204" pitchFamily="50" charset="-128"/>
                          <a:cs typeface="Times New Roman"/>
                        </a:rPr>
                        <a:t>フリガナ</a:t>
                      </a:r>
                      <a:r>
                        <a:rPr lang="en-US" altLang="ja-JP" sz="900" kern="100" dirty="0" smtClean="0">
                          <a:effectLst/>
                          <a:latin typeface="ＭＳ Ｐゴシック" panose="020B0600070205080204" pitchFamily="50" charset="-128"/>
                          <a:ea typeface="ＭＳ Ｐゴシック" panose="020B0600070205080204" pitchFamily="50" charset="-128"/>
                          <a:cs typeface="Times New Roman"/>
                        </a:rPr>
                        <a:t>)</a:t>
                      </a:r>
                      <a:endParaRPr lang="ja-JP" altLang="ja-JP" sz="900" kern="100" dirty="0" smtClean="0">
                        <a:effectLst/>
                        <a:latin typeface="ＭＳ Ｐゴシック" panose="020B0600070205080204" pitchFamily="50" charset="-128"/>
                        <a:ea typeface="ＭＳ Ｐゴシック" panose="020B0600070205080204" pitchFamily="50" charset="-128"/>
                        <a:cs typeface="Times New Roman"/>
                      </a:endParaRPr>
                    </a:p>
                    <a:p>
                      <a:pPr algn="ctr">
                        <a:spcAft>
                          <a:spcPts val="0"/>
                        </a:spcAft>
                      </a:pPr>
                      <a:r>
                        <a:rPr lang="en-US" sz="1000" kern="100" dirty="0" err="1" smtClean="0">
                          <a:effectLst/>
                          <a:latin typeface="ＭＳ Ｐゴシック" panose="020B0600070205080204" pitchFamily="50" charset="-128"/>
                          <a:ea typeface="ＭＳ Ｐゴシック" panose="020B0600070205080204" pitchFamily="50" charset="-128"/>
                          <a:cs typeface="Times New Roman"/>
                        </a:rPr>
                        <a:t>参加者氏名</a:t>
                      </a:r>
                      <a:endParaRPr lang="en-US" sz="1000" kern="100" dirty="0" smtClean="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dirty="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smtClean="0">
                          <a:effectLst/>
                          <a:latin typeface="ＭＳ Ｐゴシック" panose="020B0600070205080204" pitchFamily="50" charset="-128"/>
                          <a:ea typeface="ＭＳ Ｐゴシック" panose="020B0600070205080204" pitchFamily="50" charset="-128"/>
                          <a:cs typeface="Times New Roman"/>
                        </a:rPr>
                        <a:t>会社名</a:t>
                      </a:r>
                      <a:endParaRPr lang="ja-JP" sz="1000" kern="100" smtClean="0">
                        <a:effectLst/>
                        <a:latin typeface="ＭＳ Ｐゴシック" panose="020B0600070205080204" pitchFamily="50" charset="-128"/>
                        <a:ea typeface="ＭＳ Ｐゴシック" panose="020B0600070205080204" pitchFamily="50" charset="-128"/>
                        <a:cs typeface="Times New Roman"/>
                      </a:endParaRPr>
                    </a:p>
                    <a:p>
                      <a:pPr algn="ctr">
                        <a:spcAft>
                          <a:spcPts val="0"/>
                        </a:spcAft>
                      </a:pPr>
                      <a:r>
                        <a:rPr lang="ja-JP" sz="1000" kern="100" smtClean="0">
                          <a:effectLst/>
                          <a:latin typeface="ＭＳ Ｐゴシック" panose="020B0600070205080204" pitchFamily="50" charset="-128"/>
                          <a:ea typeface="ＭＳ Ｐゴシック" panose="020B0600070205080204" pitchFamily="50" charset="-128"/>
                          <a:cs typeface="Times New Roman"/>
                        </a:rPr>
                        <a:t>部署・役職</a:t>
                      </a:r>
                    </a:p>
                  </a:txBody>
                  <a:tcPr marL="64418" marR="6441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dirty="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33546">
                <a:tc>
                  <a:txBody>
                    <a:bodyPr/>
                    <a:lstStyle/>
                    <a:p>
                      <a:pPr algn="ctr">
                        <a:spcAft>
                          <a:spcPts val="0"/>
                        </a:spcAft>
                      </a:pPr>
                      <a:r>
                        <a:rPr lang="ja-JP" sz="1000" kern="100" dirty="0">
                          <a:effectLst/>
                          <a:latin typeface="ＭＳ Ｐゴシック" panose="020B0600070205080204" pitchFamily="50" charset="-128"/>
                          <a:ea typeface="ＭＳ Ｐゴシック" panose="020B0600070205080204" pitchFamily="50" charset="-128"/>
                          <a:cs typeface="Times New Roman"/>
                        </a:rPr>
                        <a:t>所 在 地</a:t>
                      </a:r>
                    </a:p>
                  </a:txBody>
                  <a:tcPr marL="64418" marR="64418"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ＭＳ Ｐゴシック" panose="020B0600070205080204" pitchFamily="50" charset="-128"/>
                          <a:ea typeface="ＭＳ Ｐゴシック" panose="020B0600070205080204" pitchFamily="50" charset="-128"/>
                          <a:cs typeface="Times New Roman"/>
                        </a:rPr>
                        <a:t>（〒　</a:t>
                      </a:r>
                      <a:r>
                        <a:rPr lang="ja-JP" altLang="en-US" sz="1000" kern="100" dirty="0">
                          <a:effectLst/>
                          <a:latin typeface="ＭＳ Ｐゴシック" panose="020B0600070205080204" pitchFamily="50" charset="-128"/>
                          <a:ea typeface="ＭＳ Ｐゴシック" panose="020B0600070205080204" pitchFamily="50" charset="-128"/>
                          <a:cs typeface="Times New Roman"/>
                        </a:rPr>
                        <a:t>　</a:t>
                      </a:r>
                      <a:r>
                        <a:rPr lang="ja-JP" altLang="en-US" sz="1000" kern="100" dirty="0" err="1" smtClean="0">
                          <a:effectLst/>
                          <a:latin typeface="ＭＳ Ｐゴシック" panose="020B0600070205080204" pitchFamily="50" charset="-128"/>
                          <a:ea typeface="ＭＳ Ｐゴシック" panose="020B0600070205080204" pitchFamily="50" charset="-128"/>
                          <a:cs typeface="Times New Roman"/>
                        </a:rPr>
                        <a:t>ー</a:t>
                      </a:r>
                      <a:r>
                        <a:rPr lang="ja-JP" altLang="en-US" sz="1000" kern="100" dirty="0" smtClean="0">
                          <a:effectLst/>
                          <a:latin typeface="ＭＳ Ｐゴシック" panose="020B0600070205080204" pitchFamily="50" charset="-128"/>
                          <a:ea typeface="ＭＳ Ｐゴシック" panose="020B0600070205080204" pitchFamily="50" charset="-128"/>
                          <a:cs typeface="Times New Roman"/>
                        </a:rPr>
                        <a:t>　</a:t>
                      </a:r>
                      <a:r>
                        <a:rPr lang="ja-JP" sz="1000" kern="100" dirty="0">
                          <a:effectLst/>
                          <a:latin typeface="ＭＳ Ｐゴシック" panose="020B0600070205080204" pitchFamily="50" charset="-128"/>
                          <a:ea typeface="ＭＳ Ｐゴシック" panose="020B0600070205080204" pitchFamily="50" charset="-128"/>
                          <a:cs typeface="Times New Roman"/>
                        </a:rPr>
                        <a:t>　　　）</a:t>
                      </a:r>
                    </a:p>
                  </a:txBody>
                  <a:tcPr marL="64418" marR="6441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effectLst/>
                          <a:latin typeface="ＭＳ Ｐゴシック" panose="020B0600070205080204" pitchFamily="50" charset="-128"/>
                          <a:ea typeface="ＭＳ Ｐゴシック" panose="020B0600070205080204" pitchFamily="50" charset="-128"/>
                          <a:cs typeface="Times New Roman"/>
                        </a:rPr>
                        <a:t>業種・業務</a:t>
                      </a:r>
                      <a:r>
                        <a:rPr lang="ja-JP" sz="1000" kern="100" dirty="0" smtClean="0">
                          <a:effectLst/>
                          <a:latin typeface="ＭＳ Ｐゴシック" panose="020B0600070205080204" pitchFamily="50" charset="-128"/>
                          <a:ea typeface="ＭＳ Ｐゴシック" panose="020B0600070205080204" pitchFamily="50" charset="-128"/>
                          <a:cs typeface="Times New Roman"/>
                        </a:rPr>
                        <a:t>内容</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kern="100" dirty="0">
                          <a:effectLst/>
                          <a:latin typeface="ＭＳ Ｐゴシック" panose="020B0600070205080204" pitchFamily="50" charset="-128"/>
                          <a:ea typeface="ＭＳ Ｐゴシック" panose="020B0600070205080204" pitchFamily="50" charset="-128"/>
                          <a:cs typeface="Times New Roman"/>
                        </a:rPr>
                        <a:t> </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p>
                      <a:pPr algn="just">
                        <a:spcAft>
                          <a:spcPts val="0"/>
                        </a:spcAft>
                      </a:pPr>
                      <a:r>
                        <a:rPr lang="en-US" sz="1000" kern="100" dirty="0">
                          <a:effectLst/>
                          <a:latin typeface="ＭＳ Ｐゴシック" panose="020B0600070205080204" pitchFamily="50" charset="-128"/>
                          <a:ea typeface="ＭＳ Ｐゴシック" panose="020B0600070205080204" pitchFamily="50" charset="-128"/>
                          <a:cs typeface="Times New Roman"/>
                        </a:rPr>
                        <a:t> </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p>
                      <a:pPr algn="just">
                        <a:spcAft>
                          <a:spcPts val="0"/>
                        </a:spcAft>
                      </a:pPr>
                      <a:r>
                        <a:rPr lang="en-US" sz="1000" kern="100" dirty="0">
                          <a:effectLst/>
                          <a:latin typeface="ＭＳ Ｐゴシック" panose="020B0600070205080204" pitchFamily="50" charset="-128"/>
                          <a:ea typeface="ＭＳ Ｐゴシック" panose="020B0600070205080204" pitchFamily="50" charset="-128"/>
                          <a:cs typeface="Times New Roman"/>
                        </a:rPr>
                        <a:t> </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p>
                      <a:pPr algn="just">
                        <a:spcAft>
                          <a:spcPts val="0"/>
                        </a:spcAft>
                      </a:pPr>
                      <a:r>
                        <a:rPr lang="en-US" sz="1000" kern="100" dirty="0">
                          <a:effectLst/>
                          <a:latin typeface="ＭＳ Ｐゴシック" panose="020B0600070205080204" pitchFamily="50" charset="-128"/>
                          <a:ea typeface="ＭＳ Ｐゴシック" panose="020B0600070205080204" pitchFamily="50" charset="-128"/>
                          <a:cs typeface="Times New Roman"/>
                        </a:rPr>
                        <a:t> </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6869">
                <a:tc>
                  <a:txBody>
                    <a:bodyPr/>
                    <a:lstStyle/>
                    <a:p>
                      <a:pPr algn="ctr">
                        <a:spcAft>
                          <a:spcPts val="0"/>
                        </a:spcAft>
                      </a:pPr>
                      <a:r>
                        <a:rPr lang="ja-JP" sz="1000" kern="100" dirty="0" smtClean="0">
                          <a:effectLst/>
                          <a:latin typeface="ＭＳ Ｐゴシック" panose="020B0600070205080204" pitchFamily="50" charset="-128"/>
                          <a:ea typeface="ＭＳ Ｐゴシック" panose="020B0600070205080204" pitchFamily="50" charset="-128"/>
                          <a:cs typeface="Times New Roman"/>
                        </a:rPr>
                        <a:t>電話番号</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ＭＳ Ｐゴシック" panose="020B0600070205080204" pitchFamily="50" charset="-128"/>
                          <a:ea typeface="ＭＳ Ｐゴシック" panose="020B0600070205080204" pitchFamily="50" charset="-128"/>
                          <a:cs typeface="Times New Roman"/>
                        </a:rPr>
                        <a:t>（　　　　）　　　－</a:t>
                      </a:r>
                    </a:p>
                  </a:txBody>
                  <a:tcPr marL="64418" marR="6441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66675" algn="ctr">
                        <a:spcAft>
                          <a:spcPts val="0"/>
                        </a:spcAft>
                      </a:pPr>
                      <a:r>
                        <a:rPr lang="en-US" sz="1000" kern="100" dirty="0" smtClean="0">
                          <a:effectLst/>
                          <a:latin typeface="ＭＳ Ｐゴシック" panose="020B0600070205080204" pitchFamily="50" charset="-128"/>
                          <a:ea typeface="ＭＳ Ｐゴシック" panose="020B0600070205080204" pitchFamily="50" charset="-128"/>
                          <a:cs typeface="Times New Roman"/>
                        </a:rPr>
                        <a:t>E-mail</a:t>
                      </a:r>
                    </a:p>
                    <a:p>
                      <a:pPr indent="66675" algn="ctr">
                        <a:spcAft>
                          <a:spcPts val="0"/>
                        </a:spcAft>
                      </a:pPr>
                      <a:r>
                        <a:rPr lang="ja-JP" altLang="en-US" sz="1000" kern="100" dirty="0" smtClean="0">
                          <a:effectLst/>
                          <a:latin typeface="ＭＳ Ｐゴシック" panose="020B0600070205080204" pitchFamily="50" charset="-128"/>
                          <a:ea typeface="ＭＳ Ｐゴシック" panose="020B0600070205080204" pitchFamily="50" charset="-128"/>
                          <a:cs typeface="Times New Roman"/>
                        </a:rPr>
                        <a:t>（必須）</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66675" algn="just">
                        <a:spcAft>
                          <a:spcPts val="0"/>
                        </a:spcAft>
                      </a:pPr>
                      <a:r>
                        <a:rPr lang="en-US" sz="1000" kern="100" dirty="0">
                          <a:effectLst/>
                          <a:latin typeface="ＭＳ Ｐゴシック" panose="020B0600070205080204" pitchFamily="50" charset="-128"/>
                          <a:ea typeface="ＭＳ Ｐゴシック" panose="020B0600070205080204" pitchFamily="50" charset="-128"/>
                          <a:cs typeface="Times New Roman"/>
                        </a:rPr>
                        <a:t> </a:t>
                      </a:r>
                      <a:endParaRPr lang="ja-JP" sz="1000" kern="100" dirty="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6869">
                <a:tc>
                  <a:txBody>
                    <a:bodyPr/>
                    <a:lstStyle/>
                    <a:p>
                      <a:pPr algn="ctr">
                        <a:spcAft>
                          <a:spcPts val="0"/>
                        </a:spcAft>
                      </a:pPr>
                      <a:r>
                        <a:rPr lang="en-US" sz="1000" kern="100" dirty="0">
                          <a:effectLst/>
                          <a:latin typeface="ＭＳ Ｐゴシック" panose="020B0600070205080204" pitchFamily="50" charset="-128"/>
                          <a:ea typeface="ＭＳ Ｐゴシック" panose="020B0600070205080204" pitchFamily="50" charset="-128"/>
                          <a:cs typeface="Times New Roman"/>
                        </a:rPr>
                        <a:t>FAX</a:t>
                      </a:r>
                      <a:r>
                        <a:rPr lang="ja-JP" sz="1000" kern="100" dirty="0" smtClean="0">
                          <a:effectLst/>
                          <a:latin typeface="ＭＳ Ｐゴシック" panose="020B0600070205080204" pitchFamily="50" charset="-128"/>
                          <a:ea typeface="ＭＳ Ｐゴシック" panose="020B0600070205080204" pitchFamily="50" charset="-128"/>
                          <a:cs typeface="Times New Roman"/>
                        </a:rPr>
                        <a:t>番号</a:t>
                      </a:r>
                      <a:endParaRPr lang="en-US" altLang="ja-JP" sz="1000" kern="100" dirty="0" smtClean="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gn="l">
                        <a:spcAft>
                          <a:spcPts val="0"/>
                        </a:spcAft>
                      </a:pPr>
                      <a:r>
                        <a:rPr lang="ja-JP" sz="1000" kern="100" dirty="0">
                          <a:effectLst/>
                          <a:latin typeface="ＭＳ Ｐゴシック" panose="020B0600070205080204" pitchFamily="50" charset="-128"/>
                          <a:ea typeface="ＭＳ Ｐゴシック" panose="020B0600070205080204" pitchFamily="50" charset="-128"/>
                          <a:cs typeface="Times New Roman"/>
                        </a:rPr>
                        <a:t>（　　　　）　　　－</a:t>
                      </a:r>
                    </a:p>
                  </a:txBody>
                  <a:tcPr marL="64418" marR="6441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ja-JP" sz="1000" kern="100" dirty="0">
                        <a:effectLst/>
                        <a:latin typeface="Century"/>
                        <a:ea typeface="ＭＳ 明朝"/>
                        <a:cs typeface="Times New Roman"/>
                      </a:endParaRPr>
                    </a:p>
                  </a:txBody>
                  <a:tcPr marL="64418" marR="6441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ja-JP" sz="1000" kern="100" dirty="0">
                        <a:effectLst/>
                        <a:latin typeface="Century"/>
                        <a:ea typeface="ＭＳ 明朝"/>
                        <a:cs typeface="Times New Roman"/>
                      </a:endParaRPr>
                    </a:p>
                  </a:txBody>
                  <a:tcPr marL="64418" marR="6441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96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smtClean="0">
                          <a:effectLst/>
                          <a:latin typeface="ＭＳ Ｐゴシック" panose="020B0600070205080204" pitchFamily="50" charset="-128"/>
                          <a:ea typeface="ＭＳ Ｐゴシック" panose="020B0600070205080204" pitchFamily="50" charset="-128"/>
                          <a:cs typeface="Times New Roman"/>
                        </a:rPr>
                        <a:t>質問事項がございましたら記載してください。</a:t>
                      </a:r>
                      <a:endParaRPr lang="en-US" altLang="ja-JP" sz="1000" kern="100" dirty="0" smtClean="0">
                        <a:effectLst/>
                        <a:latin typeface="ＭＳ Ｐゴシック" panose="020B0600070205080204" pitchFamily="50" charset="-128"/>
                        <a:ea typeface="ＭＳ Ｐゴシック" panose="020B060007020508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ＭＳ Ｐゴシック" panose="020B0600070205080204" pitchFamily="50" charset="-128"/>
                          <a:ea typeface="ＭＳ Ｐゴシック" panose="020B0600070205080204" pitchFamily="50" charset="-128"/>
                          <a:cs typeface="Times New Roman"/>
                        </a:rPr>
                        <a:t>（質問はできるだけ具体的に　</a:t>
                      </a:r>
                      <a:endParaRPr lang="en-US" altLang="ja-JP" sz="900" kern="100" dirty="0" smtClean="0">
                        <a:effectLst/>
                        <a:latin typeface="ＭＳ Ｐゴシック" panose="020B0600070205080204" pitchFamily="50" charset="-128"/>
                        <a:ea typeface="ＭＳ Ｐゴシック" panose="020B060007020508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ＭＳ Ｐゴシック" panose="020B0600070205080204" pitchFamily="50" charset="-128"/>
                          <a:ea typeface="ＭＳ Ｐゴシック" panose="020B0600070205080204" pitchFamily="50" charset="-128"/>
                          <a:cs typeface="Times New Roman"/>
                        </a:rPr>
                        <a:t>　記入してください。）</a:t>
                      </a:r>
                      <a:endParaRPr lang="en-US" altLang="ja-JP" sz="900" kern="100" dirty="0" smtClean="0">
                        <a:effectLst/>
                        <a:latin typeface="ＭＳ Ｐゴシック" panose="020B0600070205080204" pitchFamily="50" charset="-128"/>
                        <a:ea typeface="ＭＳ Ｐゴシック" panose="020B060007020508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00" kern="100" dirty="0" smtClean="0">
                          <a:effectLst/>
                          <a:latin typeface="ＭＳ Ｐゴシック" panose="020B0600070205080204" pitchFamily="50" charset="-128"/>
                          <a:ea typeface="ＭＳ Ｐゴシック" panose="020B0600070205080204" pitchFamily="50" charset="-128"/>
                          <a:cs typeface="Times New Roman"/>
                        </a:rPr>
                        <a:t>※</a:t>
                      </a:r>
                      <a:r>
                        <a:rPr lang="ja-JP" altLang="en-US" sz="1000" kern="100" dirty="0" smtClean="0">
                          <a:effectLst/>
                          <a:latin typeface="ＭＳ Ｐゴシック" panose="020B0600070205080204" pitchFamily="50" charset="-128"/>
                          <a:ea typeface="ＭＳ Ｐゴシック" panose="020B0600070205080204" pitchFamily="50" charset="-128"/>
                          <a:cs typeface="Times New Roman"/>
                        </a:rPr>
                        <a:t>当内容は事前に講師に</a:t>
                      </a:r>
                      <a:endParaRPr lang="en-US" altLang="ja-JP" sz="1000" kern="100" dirty="0" smtClean="0">
                        <a:effectLst/>
                        <a:latin typeface="ＭＳ Ｐゴシック" panose="020B0600070205080204" pitchFamily="50" charset="-128"/>
                        <a:ea typeface="ＭＳ Ｐゴシック" panose="020B060007020508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kern="100" dirty="0" smtClean="0">
                          <a:effectLst/>
                          <a:latin typeface="ＭＳ Ｐゴシック" panose="020B0600070205080204" pitchFamily="50" charset="-128"/>
                          <a:ea typeface="ＭＳ Ｐゴシック" panose="020B0600070205080204" pitchFamily="50" charset="-128"/>
                          <a:cs typeface="Times New Roman"/>
                        </a:rPr>
                        <a:t>      </a:t>
                      </a:r>
                      <a:r>
                        <a:rPr lang="ja-JP" altLang="en-US" sz="1000" kern="100" dirty="0" smtClean="0">
                          <a:effectLst/>
                          <a:latin typeface="ＭＳ Ｐゴシック" panose="020B0600070205080204" pitchFamily="50" charset="-128"/>
                          <a:ea typeface="ＭＳ Ｐゴシック" panose="020B0600070205080204" pitchFamily="50" charset="-128"/>
                          <a:cs typeface="Times New Roman"/>
                        </a:rPr>
                        <a:t>共有します。</a:t>
                      </a:r>
                      <a:endParaRPr lang="en-US" altLang="ja-JP" sz="1000" kern="100" dirty="0" smtClean="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3">
                  <a:txBody>
                    <a:bodyPr/>
                    <a:lstStyle/>
                    <a:p>
                      <a:pPr lvl="0" algn="l">
                        <a:spcAft>
                          <a:spcPts val="0"/>
                        </a:spcAft>
                      </a:pPr>
                      <a:endParaRPr lang="en-US" altLang="ja-JP" sz="1000" kern="100" dirty="0" smtClean="0">
                        <a:effectLst/>
                        <a:latin typeface="ＭＳ Ｐゴシック" panose="020B0600070205080204" pitchFamily="50" charset="-128"/>
                        <a:ea typeface="ＭＳ Ｐゴシック" panose="020B0600070205080204" pitchFamily="50" charset="-128"/>
                        <a:cs typeface="Times New Roman"/>
                      </a:endParaRPr>
                    </a:p>
                  </a:txBody>
                  <a:tcPr marL="64418" marR="64418"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indent="66675" algn="ctr">
                        <a:spcAft>
                          <a:spcPts val="0"/>
                        </a:spcAft>
                      </a:pP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a:txBody>
                  <a:tcPr marL="64418" marR="6441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pPr indent="66675" algn="just">
                        <a:spcAft>
                          <a:spcPts val="0"/>
                        </a:spcAft>
                      </a:pP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a:txBody>
                  <a:tcPr marL="64418" marR="64418"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7083264"/>
                  </a:ext>
                </a:extLst>
              </a:tr>
            </a:tbl>
          </a:graphicData>
        </a:graphic>
      </p:graphicFrame>
      <p:grpSp>
        <p:nvGrpSpPr>
          <p:cNvPr id="7" name="グループ化 6"/>
          <p:cNvGrpSpPr/>
          <p:nvPr/>
        </p:nvGrpSpPr>
        <p:grpSpPr>
          <a:xfrm>
            <a:off x="1596003" y="7077236"/>
            <a:ext cx="5060143" cy="396044"/>
            <a:chOff x="1142440" y="8239374"/>
            <a:chExt cx="5570139" cy="396044"/>
          </a:xfrm>
        </p:grpSpPr>
        <p:sp>
          <p:nvSpPr>
            <p:cNvPr id="24" name="テキスト ボックス 23"/>
            <p:cNvSpPr txBox="1"/>
            <p:nvPr/>
          </p:nvSpPr>
          <p:spPr>
            <a:xfrm>
              <a:off x="1255551" y="8304292"/>
              <a:ext cx="5102088" cy="276999"/>
            </a:xfrm>
            <a:prstGeom prst="rect">
              <a:avLst/>
            </a:prstGeom>
            <a:noFill/>
          </p:spPr>
          <p:txBody>
            <a:bodyPr wrap="square" rtlCol="0">
              <a:spAutoFit/>
            </a:bodyPr>
            <a:lstStyle/>
            <a:p>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図書館で行っているビジネス支援に興味がある！！</a:t>
              </a:r>
              <a:endParaRPr kumimoji="1"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7" name="角丸四角形吹き出し 16"/>
            <p:cNvSpPr/>
            <p:nvPr/>
          </p:nvSpPr>
          <p:spPr>
            <a:xfrm>
              <a:off x="1142440" y="8239374"/>
              <a:ext cx="5570139" cy="396044"/>
            </a:xfrm>
            <a:prstGeom prst="wedgeRoundRectCallout">
              <a:avLst>
                <a:gd name="adj1" fmla="val -49478"/>
                <a:gd name="adj2" fmla="val 103386"/>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 name="グループ化 5"/>
          <p:cNvGrpSpPr/>
          <p:nvPr/>
        </p:nvGrpSpPr>
        <p:grpSpPr>
          <a:xfrm>
            <a:off x="1590639" y="6573180"/>
            <a:ext cx="5267361" cy="386682"/>
            <a:chOff x="1140348" y="7509561"/>
            <a:chExt cx="5755966" cy="298886"/>
          </a:xfrm>
        </p:grpSpPr>
        <p:sp>
          <p:nvSpPr>
            <p:cNvPr id="26" name="テキスト ボックス 25"/>
            <p:cNvSpPr txBox="1"/>
            <p:nvPr/>
          </p:nvSpPr>
          <p:spPr>
            <a:xfrm>
              <a:off x="1257015" y="7551112"/>
              <a:ext cx="5639299" cy="214106"/>
            </a:xfrm>
            <a:prstGeom prst="rect">
              <a:avLst/>
            </a:prstGeom>
            <a:noFill/>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仕事の上での調査・研究やスキルアップのための</a:t>
              </a:r>
              <a:r>
                <a:rPr lang="ja-JP" altLang="en-US" sz="1200" dirty="0" smtClean="0">
                  <a:latin typeface="ＭＳ Ｐゴシック" panose="020B0600070205080204" pitchFamily="50" charset="-128"/>
                  <a:ea typeface="ＭＳ Ｐゴシック" panose="020B0600070205080204" pitchFamily="50" charset="-128"/>
                </a:rPr>
                <a:t>学習に困っている</a:t>
              </a:r>
              <a:endParaRPr kumimoji="1"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7" name="角丸四角形吹き出し 26"/>
            <p:cNvSpPr/>
            <p:nvPr/>
          </p:nvSpPr>
          <p:spPr>
            <a:xfrm>
              <a:off x="1140348" y="7509561"/>
              <a:ext cx="5541251" cy="298886"/>
            </a:xfrm>
            <a:prstGeom prst="wedgeRoundRectCallout">
              <a:avLst>
                <a:gd name="adj1" fmla="val -49874"/>
                <a:gd name="adj2" fmla="val 68715"/>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テキスト ボックス 27"/>
          <p:cNvSpPr txBox="1"/>
          <p:nvPr/>
        </p:nvSpPr>
        <p:spPr>
          <a:xfrm>
            <a:off x="112078" y="6265403"/>
            <a:ext cx="4860540" cy="307777"/>
          </a:xfrm>
          <a:prstGeom prst="rect">
            <a:avLst/>
          </a:prstGeom>
          <a:noFill/>
        </p:spPr>
        <p:txBody>
          <a:bodyPr wrap="square" rtlCol="0">
            <a:spAutoFit/>
          </a:bodyPr>
          <a:lstStyle/>
          <a:p>
            <a:r>
              <a:rPr lang="ja-JP" altLang="en-US"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このような方はぜひご参加ください！！ ＞</a:t>
            </a:r>
            <a:endParaRPr kumimoji="1"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pic>
        <p:nvPicPr>
          <p:cNvPr id="8" name="図 7"/>
          <p:cNvPicPr>
            <a:picLocks noChangeAspect="1"/>
          </p:cNvPicPr>
          <p:nvPr/>
        </p:nvPicPr>
        <p:blipFill>
          <a:blip r:embed="rId4" cstate="print">
            <a:biLevel thresh="50000"/>
            <a:extLst>
              <a:ext uri="{28A0092B-C50C-407E-A947-70E740481C1C}">
                <a14:useLocalDpi xmlns:a14="http://schemas.microsoft.com/office/drawing/2010/main" val="0"/>
              </a:ext>
            </a:extLst>
          </a:blip>
          <a:stretch>
            <a:fillRect/>
          </a:stretch>
        </p:blipFill>
        <p:spPr>
          <a:xfrm>
            <a:off x="334975" y="6641065"/>
            <a:ext cx="1059175" cy="1059175"/>
          </a:xfrm>
          <a:prstGeom prst="rect">
            <a:avLst/>
          </a:prstGeom>
        </p:spPr>
      </p:pic>
      <p:sp>
        <p:nvSpPr>
          <p:cNvPr id="20" name="テキスト ボックス 19"/>
          <p:cNvSpPr txBox="1"/>
          <p:nvPr/>
        </p:nvSpPr>
        <p:spPr>
          <a:xfrm>
            <a:off x="248529" y="4555471"/>
            <a:ext cx="6308169" cy="1618392"/>
          </a:xfrm>
          <a:prstGeom prst="rect">
            <a:avLst/>
          </a:prstGeom>
          <a:noFill/>
        </p:spPr>
        <p:txBody>
          <a:bodyPr wrap="square" rtlCol="0">
            <a:spAutoFit/>
          </a:bodyPr>
          <a:lstStyle/>
          <a:p>
            <a:pPr>
              <a:lnSpc>
                <a:spcPts val="1700"/>
              </a:lnSpc>
            </a:pPr>
            <a:r>
              <a:rPr lang="ja-JP" altLang="en-US" sz="1300" spc="100" dirty="0" smtClean="0">
                <a:latin typeface="+mn-ea"/>
              </a:rPr>
              <a:t>　大阪</a:t>
            </a:r>
            <a:r>
              <a:rPr lang="ja-JP" altLang="en-US" sz="1300" spc="100" dirty="0">
                <a:latin typeface="+mn-ea"/>
              </a:rPr>
              <a:t>府立中之島図書館では</a:t>
            </a:r>
            <a:r>
              <a:rPr lang="en-US" altLang="ja-JP" sz="1300" spc="100" dirty="0">
                <a:latin typeface="+mn-ea"/>
              </a:rPr>
              <a:t>2004</a:t>
            </a:r>
            <a:r>
              <a:rPr lang="ja-JP" altLang="en-US" sz="1300" spc="100" dirty="0">
                <a:latin typeface="+mn-ea"/>
              </a:rPr>
              <a:t>（平成</a:t>
            </a:r>
            <a:r>
              <a:rPr lang="en-US" altLang="ja-JP" sz="1300" spc="100" dirty="0">
                <a:latin typeface="+mn-ea"/>
              </a:rPr>
              <a:t>16</a:t>
            </a:r>
            <a:r>
              <a:rPr lang="ja-JP" altLang="en-US" sz="1300" spc="100" dirty="0">
                <a:latin typeface="+mn-ea"/>
              </a:rPr>
              <a:t>）年</a:t>
            </a:r>
            <a:r>
              <a:rPr lang="en-US" altLang="ja-JP" sz="1300" spc="100" dirty="0">
                <a:latin typeface="+mn-ea"/>
              </a:rPr>
              <a:t>4</a:t>
            </a:r>
            <a:r>
              <a:rPr lang="ja-JP" altLang="en-US" sz="1300" spc="100" dirty="0">
                <a:latin typeface="+mn-ea"/>
              </a:rPr>
              <a:t>月に「ビジネス支援室」を開設し、</a:t>
            </a:r>
            <a:endParaRPr lang="en-US" altLang="ja-JP" sz="1300" spc="100" dirty="0">
              <a:latin typeface="+mn-ea"/>
            </a:endParaRPr>
          </a:p>
          <a:p>
            <a:pPr>
              <a:lnSpc>
                <a:spcPts val="1700"/>
              </a:lnSpc>
            </a:pPr>
            <a:r>
              <a:rPr lang="ja-JP" altLang="en-US" sz="1300" spc="100" dirty="0">
                <a:latin typeface="+mn-ea"/>
              </a:rPr>
              <a:t>営業や企画のためのデータを探している人、キャリアアップしようとする方等に、</a:t>
            </a:r>
            <a:endParaRPr lang="en-US" altLang="ja-JP" sz="1300" spc="100" dirty="0">
              <a:latin typeface="+mn-ea"/>
            </a:endParaRPr>
          </a:p>
          <a:p>
            <a:pPr>
              <a:lnSpc>
                <a:spcPts val="1700"/>
              </a:lnSpc>
            </a:pPr>
            <a:r>
              <a:rPr lang="ja-JP" altLang="en-US" sz="1300" spc="100" dirty="0">
                <a:latin typeface="+mn-ea"/>
              </a:rPr>
              <a:t>必要な資料・情報を提供することを目的に「ビジネス支援サービス」を行っています。</a:t>
            </a:r>
            <a:endParaRPr lang="en-US" altLang="ja-JP" sz="1300" spc="100" dirty="0">
              <a:latin typeface="+mn-ea"/>
            </a:endParaRPr>
          </a:p>
          <a:p>
            <a:pPr>
              <a:lnSpc>
                <a:spcPts val="1700"/>
              </a:lnSpc>
            </a:pPr>
            <a:r>
              <a:rPr lang="ja-JP" altLang="en-US" sz="1300" spc="100" dirty="0">
                <a:latin typeface="+mn-ea"/>
              </a:rPr>
              <a:t>　ビジネスの調査に役立つ図書・雑誌・新聞を充実させると同時に、電子媒体に</a:t>
            </a:r>
            <a:endParaRPr lang="en-US" altLang="ja-JP" sz="1300" spc="100" dirty="0">
              <a:latin typeface="+mn-ea"/>
            </a:endParaRPr>
          </a:p>
          <a:p>
            <a:pPr>
              <a:lnSpc>
                <a:spcPts val="1700"/>
              </a:lnSpc>
            </a:pPr>
            <a:r>
              <a:rPr lang="ja-JP" altLang="en-US" sz="1300" spc="100" dirty="0">
                <a:latin typeface="+mn-ea"/>
              </a:rPr>
              <a:t>ついても新聞・雑誌検索や企業情報、判例集等といったオンラインデータベースも整備しています。また定期的にビジネスセミナーの実施やメールマガジンの発行等、来館・非来館者いずれにもビジネスに関する情報を提供しています！</a:t>
            </a:r>
            <a:endParaRPr lang="ja-JP" altLang="en-US" sz="1300" spc="100" dirty="0">
              <a:latin typeface="+mn-ea"/>
              <a:cs typeface="Meiryo UI" panose="020B0604030504040204" pitchFamily="50" charset="-128"/>
            </a:endParaRPr>
          </a:p>
        </p:txBody>
      </p:sp>
      <p:sp>
        <p:nvSpPr>
          <p:cNvPr id="3" name="テキスト ボックス 21"/>
          <p:cNvSpPr txBox="1">
            <a:spLocks noChangeArrowheads="1"/>
          </p:cNvSpPr>
          <p:nvPr/>
        </p:nvSpPr>
        <p:spPr bwMode="auto">
          <a:xfrm>
            <a:off x="-48009" y="8157356"/>
            <a:ext cx="3513013" cy="1264454"/>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n-ea"/>
                <a:cs typeface="Meiryo UI" panose="020B0604030504040204" pitchFamily="50" charset="-128"/>
              </a:rPr>
              <a:t>＜最寄駅＞</a:t>
            </a:r>
            <a:endParaRPr kumimoji="0" lang="ja-JP" altLang="ja-JP" sz="1050" b="0" i="0" u="none" strike="noStrike" cap="none" normalizeH="0" baseline="0" dirty="0" smtClean="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n-ea"/>
                <a:cs typeface="Meiryo UI" panose="020B0604030504040204" pitchFamily="50" charset="-128"/>
              </a:rPr>
              <a:t>・Osaka Metro（地下鉄）御堂筋線・京阪本線「淀屋橋」駅</a:t>
            </a:r>
            <a:endParaRPr kumimoji="0" lang="ja-JP" altLang="ja-JP" sz="1050" b="0" i="0" u="none" strike="noStrike" cap="none" normalizeH="0" baseline="0" dirty="0" smtClean="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rgbClr val="000000"/>
                </a:solidFill>
                <a:effectLst/>
                <a:latin typeface="+mn-ea"/>
                <a:cs typeface="Meiryo UI" panose="020B0604030504040204" pitchFamily="50" charset="-128"/>
              </a:rPr>
              <a:t>　</a:t>
            </a:r>
            <a:r>
              <a:rPr kumimoji="0" lang="ja-JP" altLang="ja-JP" sz="1050" b="0" i="0" u="none" strike="noStrike" cap="none" normalizeH="0" baseline="0" dirty="0" smtClean="0">
                <a:ln>
                  <a:noFill/>
                </a:ln>
                <a:solidFill>
                  <a:srgbClr val="000000"/>
                </a:solidFill>
                <a:effectLst/>
                <a:latin typeface="+mn-ea"/>
                <a:cs typeface="Meiryo UI" panose="020B0604030504040204" pitchFamily="50" charset="-128"/>
              </a:rPr>
              <a:t>（１号出口）北東へ約３００メートル</a:t>
            </a:r>
            <a:endParaRPr kumimoji="0" lang="ja-JP" altLang="ja-JP" sz="1050" b="0" i="0" u="none" strike="noStrike" cap="none" normalizeH="0" baseline="0" dirty="0" smtClean="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n-ea"/>
                <a:cs typeface="Meiryo UI" panose="020B0604030504040204" pitchFamily="50" charset="-128"/>
              </a:rPr>
              <a:t>・京阪中之島線「なにわ橋」駅</a:t>
            </a:r>
            <a:endParaRPr kumimoji="0" lang="ja-JP" altLang="ja-JP" sz="1050" b="0" i="0" u="none" strike="noStrike" cap="none" normalizeH="0" baseline="0" dirty="0" smtClean="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rgbClr val="000000"/>
                </a:solidFill>
                <a:effectLst/>
                <a:latin typeface="+mn-ea"/>
                <a:cs typeface="Meiryo UI" panose="020B0604030504040204" pitchFamily="50" charset="-128"/>
              </a:rPr>
              <a:t>　</a:t>
            </a:r>
            <a:r>
              <a:rPr kumimoji="0" lang="ja-JP" altLang="ja-JP" sz="1050" b="0" i="0" u="none" strike="noStrike" cap="none" normalizeH="0" baseline="0" dirty="0" smtClean="0">
                <a:ln>
                  <a:noFill/>
                </a:ln>
                <a:solidFill>
                  <a:srgbClr val="000000"/>
                </a:solidFill>
                <a:effectLst/>
                <a:latin typeface="+mn-ea"/>
                <a:cs typeface="Meiryo UI" panose="020B0604030504040204" pitchFamily="50" charset="-128"/>
              </a:rPr>
              <a:t>（１番出口）　西へ約３００メートル</a:t>
            </a:r>
            <a:endParaRPr kumimoji="0" lang="ja-JP" altLang="ja-JP" sz="1050" b="0" i="0" u="none" strike="noStrike" cap="none" normalizeH="0" baseline="0" dirty="0" smtClean="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n-ea"/>
                <a:cs typeface="Meiryo UI" panose="020B0604030504040204" pitchFamily="50" charset="-128"/>
              </a:rPr>
              <a:t>・京阪中之島線「大江橋」駅</a:t>
            </a:r>
            <a:endParaRPr kumimoji="0" lang="ja-JP" altLang="ja-JP" sz="1050" b="0" i="0" u="none" strike="noStrike" cap="none" normalizeH="0" baseline="0" dirty="0" smtClean="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rgbClr val="000000"/>
                </a:solidFill>
                <a:effectLst/>
                <a:latin typeface="+mn-ea"/>
                <a:cs typeface="Meiryo UI" panose="020B0604030504040204" pitchFamily="50" charset="-128"/>
              </a:rPr>
              <a:t>　</a:t>
            </a:r>
            <a:r>
              <a:rPr kumimoji="0" lang="ja-JP" altLang="ja-JP" sz="1050" b="0" i="0" u="none" strike="noStrike" cap="none" normalizeH="0" baseline="0" dirty="0" smtClean="0">
                <a:ln>
                  <a:noFill/>
                </a:ln>
                <a:solidFill>
                  <a:srgbClr val="000000"/>
                </a:solidFill>
                <a:effectLst/>
                <a:latin typeface="+mn-ea"/>
                <a:cs typeface="Meiryo UI" panose="020B0604030504040204" pitchFamily="50" charset="-128"/>
              </a:rPr>
              <a:t>（６番出口）　東へ約３００メートル</a:t>
            </a:r>
            <a:endParaRPr kumimoji="0" lang="ja-JP" altLang="ja-JP" sz="1050" b="0" i="0" u="none" strike="noStrike" cap="none" normalizeH="0" baseline="0" dirty="0" smtClean="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grpSp>
        <p:nvGrpSpPr>
          <p:cNvPr id="18" name="グループ化 17"/>
          <p:cNvGrpSpPr>
            <a:grpSpLocks noChangeAspect="1"/>
          </p:cNvGrpSpPr>
          <p:nvPr/>
        </p:nvGrpSpPr>
        <p:grpSpPr>
          <a:xfrm>
            <a:off x="235556" y="7820759"/>
            <a:ext cx="6550436" cy="2054307"/>
            <a:chOff x="-3652392" y="-24125"/>
            <a:chExt cx="7513593" cy="2682240"/>
          </a:xfrm>
        </p:grpSpPr>
        <p:pic>
          <p:nvPicPr>
            <p:cNvPr id="19" name="図 1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989" y="-24125"/>
              <a:ext cx="3933190" cy="2682240"/>
            </a:xfrm>
            <a:prstGeom prst="rect">
              <a:avLst/>
            </a:prstGeom>
            <a:noFill/>
            <a:ln>
              <a:noFill/>
            </a:ln>
          </p:spPr>
        </p:pic>
        <p:sp>
          <p:nvSpPr>
            <p:cNvPr id="21" name="テキスト ボックス 22"/>
            <p:cNvSpPr txBox="1"/>
            <p:nvPr/>
          </p:nvSpPr>
          <p:spPr>
            <a:xfrm>
              <a:off x="-3652392" y="2057434"/>
              <a:ext cx="3529783" cy="332312"/>
            </a:xfrm>
            <a:prstGeom prst="rect">
              <a:avLst/>
            </a:prstGeom>
            <a:solidFill>
              <a:schemeClr val="lt1"/>
            </a:solidFill>
            <a:ln w="34925">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700"/>
                </a:lnSpc>
                <a:spcAft>
                  <a:spcPts val="800"/>
                </a:spcAft>
              </a:pPr>
              <a:r>
                <a:rPr lang="ja-JP" sz="1400" b="1" dirty="0" smtClean="0">
                  <a:solidFill>
                    <a:srgbClr val="000000"/>
                  </a:solidFill>
                  <a:effectLst/>
                  <a:latin typeface="+mn-ea"/>
                  <a:cs typeface="Meiryo UI" panose="020B0604030504040204" pitchFamily="50" charset="-128"/>
                </a:rPr>
                <a:t>※</a:t>
              </a:r>
              <a:r>
                <a:rPr lang="ja-JP" altLang="en-US" sz="1400" b="1" dirty="0" smtClean="0">
                  <a:solidFill>
                    <a:srgbClr val="000000"/>
                  </a:solidFill>
                  <a:effectLst/>
                  <a:latin typeface="+mn-ea"/>
                  <a:cs typeface="Meiryo UI" panose="020B0604030504040204" pitchFamily="50" charset="-128"/>
                </a:rPr>
                <a:t>別館入口からお入りください</a:t>
              </a:r>
              <a:r>
                <a:rPr lang="ja-JP" sz="1400" b="1" dirty="0" smtClean="0">
                  <a:solidFill>
                    <a:srgbClr val="000000"/>
                  </a:solidFill>
                  <a:effectLst/>
                  <a:latin typeface="+mn-ea"/>
                  <a:cs typeface="Meiryo UI" panose="020B0604030504040204" pitchFamily="50" charset="-128"/>
                </a:rPr>
                <a:t>。</a:t>
              </a:r>
              <a:endParaRPr lang="ja-JP" dirty="0">
                <a:solidFill>
                  <a:srgbClr val="44546A"/>
                </a:solidFill>
                <a:effectLst/>
                <a:latin typeface="+mn-ea"/>
                <a:cs typeface="Meiryo UI" panose="020B0604030504040204" pitchFamily="50" charset="-128"/>
              </a:endParaRPr>
            </a:p>
            <a:p>
              <a:pPr>
                <a:lnSpc>
                  <a:spcPct val="120000"/>
                </a:lnSpc>
                <a:spcAft>
                  <a:spcPts val="800"/>
                </a:spcAft>
              </a:pPr>
              <a:r>
                <a:rPr lang="ja-JP" sz="1200" dirty="0">
                  <a:solidFill>
                    <a:srgbClr val="44546A"/>
                  </a:solidFill>
                  <a:effectLst/>
                  <a:latin typeface="+mn-ea"/>
                  <a:cs typeface="Meiryo UI" panose="020B0604030504040204" pitchFamily="50" charset="-128"/>
                </a:rPr>
                <a:t> </a:t>
              </a:r>
            </a:p>
          </p:txBody>
        </p:sp>
      </p:grpSp>
      <p:sp>
        <p:nvSpPr>
          <p:cNvPr id="9" name="Rectangle 5"/>
          <p:cNvSpPr>
            <a:spLocks noChangeArrowheads="1"/>
          </p:cNvSpPr>
          <p:nvPr/>
        </p:nvSpPr>
        <p:spPr bwMode="auto">
          <a:xfrm>
            <a:off x="131428" y="7801787"/>
            <a:ext cx="24694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1" dirty="0">
                <a:latin typeface="+mn-ea"/>
                <a:cs typeface="ＭＳ Ｐゴシック" panose="020B0600070205080204" pitchFamily="50" charset="-128"/>
              </a:rPr>
              <a:t>≪</a:t>
            </a:r>
            <a:r>
              <a:rPr kumimoji="0" lang="zh-CN" altLang="ja-JP"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会場案内図</a:t>
            </a:r>
            <a:r>
              <a:rPr kumimoji="0" lang="ja-JP" altLang="en-US" b="1" i="0" u="none" strike="noStrike" cap="none" normalizeH="0" baseline="0" dirty="0" smtClean="0">
                <a:ln>
                  <a:noFill/>
                </a:ln>
                <a:solidFill>
                  <a:schemeClr val="tx1"/>
                </a:solidFill>
                <a:effectLst/>
                <a:latin typeface="+mn-ea"/>
                <a:cs typeface="ＭＳ Ｐゴシック" panose="020B0600070205080204" pitchFamily="50" charset="-128"/>
              </a:rPr>
              <a:t>≫</a:t>
            </a:r>
            <a:endParaRPr kumimoji="0" lang="ja-JP" altLang="ja-JP" sz="700" b="0" i="0" u="none" strike="noStrike" cap="none" normalizeH="0" baseline="0" dirty="0" smtClean="0">
              <a:ln>
                <a:noFill/>
              </a:ln>
              <a:solidFill>
                <a:schemeClr val="tx1"/>
              </a:solidFill>
              <a:effectLst/>
              <a:latin typeface="+mn-ea"/>
            </a:endParaRPr>
          </a:p>
        </p:txBody>
      </p:sp>
      <p:sp>
        <p:nvSpPr>
          <p:cNvPr id="11" name="Rectangle 9"/>
          <p:cNvSpPr>
            <a:spLocks noChangeArrowheads="1"/>
          </p:cNvSpPr>
          <p:nvPr/>
        </p:nvSpPr>
        <p:spPr bwMode="auto">
          <a:xfrm>
            <a:off x="-425034" y="6333288"/>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182401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4459</TotalTime>
  <Words>754</Words>
  <Application>Microsoft Office PowerPoint</Application>
  <PresentationFormat>A4 210 x 297 mm</PresentationFormat>
  <Paragraphs>78</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HGS創英角ﾎﾟｯﾌﾟ体</vt:lpstr>
      <vt:lpstr>Meiryo UI</vt:lpstr>
      <vt:lpstr>ＭＳ Ｐゴシック</vt:lpstr>
      <vt:lpstr>新細明體</vt:lpstr>
      <vt:lpstr>Arial</vt:lpstr>
      <vt:lpstr>Calibri</vt:lpstr>
      <vt:lpstr>Times New Roman</vt:lpstr>
      <vt:lpstr>Office ​​テーマ</vt:lpstr>
      <vt:lpstr>PowerPoint プレゼンテーション</vt:lpstr>
      <vt:lpstr>PowerPoint プレゼンテーション</vt:lpstr>
    </vt:vector>
  </TitlesOfParts>
  <Company>パナソニック株式会社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全社標準ＰＣ</dc:creator>
  <cp:lastModifiedBy>髙橋　志門</cp:lastModifiedBy>
  <cp:revision>358</cp:revision>
  <cp:lastPrinted>2023-05-15T09:47:16Z</cp:lastPrinted>
  <dcterms:created xsi:type="dcterms:W3CDTF">2017-10-16T03:25:56Z</dcterms:created>
  <dcterms:modified xsi:type="dcterms:W3CDTF">2023-05-22T00:39:22Z</dcterms:modified>
</cp:coreProperties>
</file>