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503" r:id="rId2"/>
    <p:sldId id="504" r:id="rId3"/>
    <p:sldId id="505" r:id="rId4"/>
    <p:sldId id="506" r:id="rId5"/>
    <p:sldId id="507" r:id="rId6"/>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13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EFAD29E-7E00-4920-B962-BDCF8A9F13FD}" type="datetimeFigureOut">
              <a:rPr kumimoji="1" lang="ja-JP" altLang="en-US" smtClean="0"/>
              <a:t>2023/4/17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2D825867-F5C8-4294-A94D-9D0FCEFAD875}" type="slidenum">
              <a:rPr kumimoji="1" lang="ja-JP" altLang="en-US" smtClean="0"/>
              <a:t>‹#›</a:t>
            </a:fld>
            <a:endParaRPr kumimoji="1" lang="ja-JP" altLang="en-US"/>
          </a:p>
        </p:txBody>
      </p:sp>
    </p:spTree>
    <p:extLst>
      <p:ext uri="{BB962C8B-B14F-4D97-AF65-F5344CB8AC3E}">
        <p14:creationId xmlns:p14="http://schemas.microsoft.com/office/powerpoint/2010/main" val="381927720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スライド イメージ プレースホルダー 1"/>
          <p:cNvSpPr>
            <a:spLocks noGrp="1" noRot="1" noChangeAspect="1" noTextEdit="1"/>
          </p:cNvSpPr>
          <p:nvPr>
            <p:ph type="sldImg"/>
          </p:nvPr>
        </p:nvSpPr>
        <p:spPr>
          <a:xfrm>
            <a:off x="1168400" y="1243013"/>
            <a:ext cx="4470400" cy="3354387"/>
          </a:xfrm>
          <a:ln/>
        </p:spPr>
      </p:sp>
      <p:sp>
        <p:nvSpPr>
          <p:cNvPr id="92164" name="スライド番号プレースホルダー 3"/>
          <p:cNvSpPr txBox="1">
            <a:spLocks noGrp="1"/>
          </p:cNvSpPr>
          <p:nvPr/>
        </p:nvSpPr>
        <p:spPr bwMode="auto">
          <a:xfrm>
            <a:off x="3827475" y="10262022"/>
            <a:ext cx="2927726" cy="540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kumimoji="1">
                <a:solidFill>
                  <a:schemeClr val="tx1"/>
                </a:solidFill>
                <a:latin typeface="Arial" charset="0"/>
                <a:ea typeface="HG丸ｺﾞｼｯｸM-PRO" pitchFamily="50" charset="-128"/>
              </a:defRPr>
            </a:lvl1pPr>
            <a:lvl2pPr marL="742950" indent="-285750" eaLnBrk="0" hangingPunct="0">
              <a:defRPr kumimoji="1">
                <a:solidFill>
                  <a:schemeClr val="tx1"/>
                </a:solidFill>
                <a:latin typeface="Arial" charset="0"/>
                <a:ea typeface="HG丸ｺﾞｼｯｸM-PRO" pitchFamily="50" charset="-128"/>
              </a:defRPr>
            </a:lvl2pPr>
            <a:lvl3pPr marL="1143000" indent="-228600" eaLnBrk="0" hangingPunct="0">
              <a:defRPr kumimoji="1">
                <a:solidFill>
                  <a:schemeClr val="tx1"/>
                </a:solidFill>
                <a:latin typeface="Arial" charset="0"/>
                <a:ea typeface="HG丸ｺﾞｼｯｸM-PRO" pitchFamily="50" charset="-128"/>
              </a:defRPr>
            </a:lvl3pPr>
            <a:lvl4pPr marL="1600200" indent="-228600" eaLnBrk="0" hangingPunct="0">
              <a:defRPr kumimoji="1">
                <a:solidFill>
                  <a:schemeClr val="tx1"/>
                </a:solidFill>
                <a:latin typeface="Arial" charset="0"/>
                <a:ea typeface="HG丸ｺﾞｼｯｸM-PRO" pitchFamily="50" charset="-128"/>
              </a:defRPr>
            </a:lvl4pPr>
            <a:lvl5pPr marL="2057400" indent="-228600" eaLnBrk="0" hangingPunct="0">
              <a:defRPr kumimoji="1">
                <a:solidFill>
                  <a:schemeClr val="tx1"/>
                </a:solidFill>
                <a:latin typeface="Arial" charset="0"/>
                <a:ea typeface="HG丸ｺﾞｼｯｸM-PRO" pitchFamily="50" charset="-128"/>
              </a:defRPr>
            </a:lvl5pPr>
            <a:lvl6pPr marL="2514600" indent="-228600" eaLnBrk="0" fontAlgn="base" hangingPunct="0">
              <a:spcBef>
                <a:spcPct val="0"/>
              </a:spcBef>
              <a:spcAft>
                <a:spcPct val="0"/>
              </a:spcAft>
              <a:defRPr kumimoji="1">
                <a:solidFill>
                  <a:schemeClr val="tx1"/>
                </a:solidFill>
                <a:latin typeface="Arial" charset="0"/>
                <a:ea typeface="HG丸ｺﾞｼｯｸM-PRO" pitchFamily="50" charset="-128"/>
              </a:defRPr>
            </a:lvl6pPr>
            <a:lvl7pPr marL="2971800" indent="-228600" eaLnBrk="0" fontAlgn="base" hangingPunct="0">
              <a:spcBef>
                <a:spcPct val="0"/>
              </a:spcBef>
              <a:spcAft>
                <a:spcPct val="0"/>
              </a:spcAft>
              <a:defRPr kumimoji="1">
                <a:solidFill>
                  <a:schemeClr val="tx1"/>
                </a:solidFill>
                <a:latin typeface="Arial" charset="0"/>
                <a:ea typeface="HG丸ｺﾞｼｯｸM-PRO" pitchFamily="50" charset="-128"/>
              </a:defRPr>
            </a:lvl7pPr>
            <a:lvl8pPr marL="3429000" indent="-228600" eaLnBrk="0" fontAlgn="base" hangingPunct="0">
              <a:spcBef>
                <a:spcPct val="0"/>
              </a:spcBef>
              <a:spcAft>
                <a:spcPct val="0"/>
              </a:spcAft>
              <a:defRPr kumimoji="1">
                <a:solidFill>
                  <a:schemeClr val="tx1"/>
                </a:solidFill>
                <a:latin typeface="Arial" charset="0"/>
                <a:ea typeface="HG丸ｺﾞｼｯｸM-PRO" pitchFamily="50" charset="-128"/>
              </a:defRPr>
            </a:lvl8pPr>
            <a:lvl9pPr marL="3886200" indent="-228600" eaLnBrk="0" fontAlgn="base" hangingPunct="0">
              <a:spcBef>
                <a:spcPct val="0"/>
              </a:spcBef>
              <a:spcAft>
                <a:spcPct val="0"/>
              </a:spcAft>
              <a:defRPr kumimoji="1">
                <a:solidFill>
                  <a:schemeClr val="tx1"/>
                </a:solidFill>
                <a:latin typeface="Arial" charset="0"/>
                <a:ea typeface="HG丸ｺﾞｼｯｸM-PRO" pitchFamily="50"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E507C2F-60DE-4B97-B0E5-20CB4B28E019}" type="slidenum">
              <a:rPr kumimoji="1" lang="en-US" altLang="ja-JP" sz="1200" b="0" i="0" u="none" strike="noStrike" kern="1200" cap="none" spc="0" normalizeH="0" baseline="0" noProof="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1" lang="en-US" altLang="ja-JP" sz="120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 name="ノート プレースホルダー 1"/>
          <p:cNvSpPr>
            <a:spLocks noGrp="1"/>
          </p:cNvSpPr>
          <p:nvPr>
            <p:ph type="body" sz="quarter" idx="10"/>
          </p:nvPr>
        </p:nvSpPr>
        <p:spPr/>
        <p:txBody>
          <a:bodyPr/>
          <a:lstStyle/>
          <a:p>
            <a:pPr marL="133350" indent="-133350" algn="just"/>
            <a:r>
              <a:rPr lang="ja-JP" altLang="en-US" sz="1800" kern="100" dirty="0">
                <a:solidFill>
                  <a:srgbClr val="3B3838"/>
                </a:solidFill>
                <a:latin typeface="游明朝" panose="02020400000000000000" pitchFamily="18" charset="-128"/>
                <a:ea typeface="ＭＳ ゴシック" panose="020B0609070205080204" pitchFamily="49" charset="-128"/>
                <a:cs typeface="Times New Roman" panose="02020603050405020304" pitchFamily="18" charset="0"/>
              </a:rPr>
              <a:t>●モビオの取り組みについて説明する前に、</a:t>
            </a:r>
            <a:r>
              <a:rPr lang="ja-JP" altLang="ja-JP" sz="1800" kern="100" dirty="0">
                <a:solidFill>
                  <a:srgbClr val="3B3838"/>
                </a:solidFill>
                <a:effectLst/>
                <a:latin typeface="游明朝" panose="02020400000000000000" pitchFamily="18" charset="-128"/>
                <a:ea typeface="ＭＳ ゴシック" panose="020B0609070205080204" pitchFamily="49" charset="-128"/>
                <a:cs typeface="Times New Roman" panose="02020603050405020304" pitchFamily="18" charset="0"/>
              </a:rPr>
              <a:t>大阪でものづくりが栄えた背景をご説明します。</a:t>
            </a:r>
            <a:endParaRPr lang="en-US" altLang="ja-JP" sz="1800" kern="100" dirty="0">
              <a:solidFill>
                <a:srgbClr val="3B3838"/>
              </a:solidFill>
              <a:effectLst/>
              <a:latin typeface="游明朝" panose="02020400000000000000" pitchFamily="18" charset="-128"/>
              <a:ea typeface="ＭＳ ゴシック" panose="020B0609070205080204" pitchFamily="49" charset="-128"/>
              <a:cs typeface="Times New Roman" panose="02020603050405020304" pitchFamily="18" charset="0"/>
            </a:endParaRPr>
          </a:p>
          <a:p>
            <a:endParaRPr lang="en-US" altLang="ja-JP" sz="1200" dirty="0">
              <a:ea typeface="ＭＳ Ｐゴシック" charset="-128"/>
            </a:endParaRPr>
          </a:p>
          <a:p>
            <a:r>
              <a:rPr lang="ja-JP" altLang="en-US" sz="1200" dirty="0">
                <a:ea typeface="ＭＳ Ｐゴシック" charset="-128"/>
              </a:rPr>
              <a:t>○まず、８世紀頃、平安時代後半から室町時代前半が活動の最盛期でした河内鋳物師（かわちいもじ）という高い技術力を持った金属鋳造の技術者集団が存在。その技術力を買われて、戦乱で焼けた東大寺や鎌倉の大仏の再建に携わったと言われています。</a:t>
            </a:r>
            <a:endParaRPr lang="en-US" altLang="ja-JP" sz="1200" dirty="0">
              <a:ea typeface="ＭＳ Ｐゴシック" charset="-128"/>
            </a:endParaRPr>
          </a:p>
          <a:p>
            <a:endParaRPr lang="en-US" altLang="ja-JP" sz="1200" dirty="0">
              <a:ea typeface="ＭＳ Ｐゴシック" charset="-128"/>
            </a:endParaRPr>
          </a:p>
          <a:p>
            <a:r>
              <a:rPr lang="ja-JP" altLang="en-US" sz="1200" dirty="0">
                <a:ea typeface="ＭＳ Ｐゴシック" charset="-128"/>
              </a:rPr>
              <a:t>○また、大阪は近代の先進農業である綿の産地であったことから紡績業が発展。明治時代には、大阪･天満･平野の各所に紡績会社が創業を開始。繊維工業が発達した。</a:t>
            </a:r>
          </a:p>
          <a:p>
            <a:r>
              <a:rPr lang="ja-JP" altLang="en-US" sz="1200" dirty="0">
                <a:ea typeface="ＭＳ Ｐゴシック" charset="-128"/>
              </a:rPr>
              <a:t>　その後、銀行業、大阪商船が中心となった海運業、伊藤忠商店や岩井商店などの貿易商社、また、鴻池が中心となった大阪電燈や大阪ガス等の公益企業も発展した。重工業では造船業、マッチ、肥料などの化学工業も特色とされ、武田、塩野義等の製薬会社が基礎を固めた。</a:t>
            </a:r>
          </a:p>
          <a:p>
            <a:r>
              <a:rPr lang="ja-JP" altLang="en-US" sz="1200" dirty="0">
                <a:ea typeface="ＭＳ Ｐゴシック" charset="-128"/>
              </a:rPr>
              <a:t>　第一次大戦後には、大阪は「東洋のマンチェスター」と称される工業都市に成長。昭和４年には江之子島（現在の大阪市西区）に大阪府工業奨励館（</a:t>
            </a:r>
            <a:r>
              <a:rPr lang="ja-JP" altLang="en-US" sz="1200" dirty="0">
                <a:solidFill>
                  <a:srgbClr val="FF0000"/>
                </a:solidFill>
                <a:ea typeface="ＭＳ Ｐゴシック" charset="-128"/>
              </a:rPr>
              <a:t>旧</a:t>
            </a:r>
            <a:r>
              <a:rPr lang="ja-JP" altLang="en-US" sz="1200" dirty="0">
                <a:ea typeface="ＭＳ Ｐゴシック" charset="-128"/>
              </a:rPr>
              <a:t>：大阪府立産業技術総合研究所、現：</a:t>
            </a:r>
            <a:r>
              <a:rPr lang="ja-JP" altLang="en-US" sz="1200" dirty="0">
                <a:solidFill>
                  <a:srgbClr val="FF0000"/>
                </a:solidFill>
                <a:ea typeface="ＭＳ Ｐゴシック" charset="-128"/>
              </a:rPr>
              <a:t>地方独立行政法人大阪産業技術研究所</a:t>
            </a:r>
            <a:r>
              <a:rPr lang="ja-JP" altLang="en-US" sz="1200" dirty="0">
                <a:ea typeface="ＭＳ Ｐゴシック" charset="-128"/>
              </a:rPr>
              <a:t>）が設立され、大阪のものづくりの発展に寄与してきた。</a:t>
            </a:r>
          </a:p>
          <a:p>
            <a:endParaRPr lang="ja-JP" altLang="en-US" sz="1200" dirty="0">
              <a:ea typeface="ＭＳ Ｐゴシック" charset="-128"/>
            </a:endParaRPr>
          </a:p>
          <a:p>
            <a:r>
              <a:rPr lang="ja-JP" altLang="en-US" sz="1200" dirty="0">
                <a:ea typeface="ＭＳ Ｐゴシック" charset="-128"/>
              </a:rPr>
              <a:t>○さらに第二次大戦後は、堺泉北臨海工業地帯が整備され、造船、化学、エネルギーなどの工場が立地したとともに、大手家電メーカーの進展などにより機械金属工業が目覚しく発展した。</a:t>
            </a:r>
          </a:p>
          <a:p>
            <a:endParaRPr lang="en-US" altLang="ja-JP" sz="1200" dirty="0">
              <a:ea typeface="ＭＳ Ｐゴシック" charset="-128"/>
            </a:endParaRPr>
          </a:p>
          <a:p>
            <a:r>
              <a:rPr lang="ja-JP" altLang="en-US" sz="1200" dirty="0">
                <a:ea typeface="ＭＳ Ｐゴシック" charset="-128"/>
              </a:rPr>
              <a:t>○中小企業の街として名高い東大阪地域も、大正から昭和初期にかけてはまだ農業地であった。それが中小企業の街として進展したのは、工業都市として成長する大阪市の工場の受け皿としてであった。</a:t>
            </a:r>
          </a:p>
          <a:p>
            <a:endParaRPr lang="ja-JP" altLang="en-US" sz="1200" dirty="0">
              <a:ea typeface="ＭＳ Ｐゴシック" charset="-128"/>
            </a:endParaRPr>
          </a:p>
          <a:p>
            <a:r>
              <a:rPr lang="ja-JP" altLang="en-US" sz="1200" dirty="0">
                <a:ea typeface="ＭＳ Ｐゴシック" charset="-128"/>
              </a:rPr>
              <a:t>○古くは生駒山から流れ出る水を利用した水車を動力として工業生産を行っていたが、大正時代に電車が開通し電力の供給を受けられるようになり、工業の近代化が急速に促進され、伸線業（ワイヤー）、ネジ、ベアリングといった金属加工企業が多く存在している。</a:t>
            </a:r>
          </a:p>
          <a:p>
            <a:endParaRPr lang="ja-JP" altLang="en-US" sz="1200" dirty="0">
              <a:ea typeface="ＭＳ Ｐゴシック" charset="-128"/>
            </a:endParaRPr>
          </a:p>
          <a:p>
            <a:r>
              <a:rPr lang="ja-JP" altLang="en-US" sz="1200" dirty="0">
                <a:ea typeface="ＭＳ Ｐゴシック" charset="-128"/>
              </a:rPr>
              <a:t>○昭和初期には、道路整備に伴い金属、鋳物をはじめとする多様な業種の工場街が形成されていく。大阪市内の空襲被害もあり、戦後、東大阪では工場が一層集積した。</a:t>
            </a:r>
          </a:p>
          <a:p>
            <a:endParaRPr lang="ja-JP" altLang="en-US" sz="1200" dirty="0">
              <a:ea typeface="ＭＳ Ｐゴシック" charset="-128"/>
            </a:endParaRPr>
          </a:p>
          <a:p>
            <a:r>
              <a:rPr lang="ja-JP" altLang="en-US" sz="1200" dirty="0">
                <a:ea typeface="ＭＳ Ｐゴシック" charset="-128"/>
              </a:rPr>
              <a:t>○一方南部（泉州）地域では、江戸時代中期ごろから、木綿業の間で繰糸屋・綿打屋・織屋といった分業が発達し、産業資本のマニュファクチャーとしての発展がみられた。</a:t>
            </a:r>
          </a:p>
          <a:p>
            <a:r>
              <a:rPr lang="ja-JP" altLang="en-US" sz="1200" dirty="0">
                <a:ea typeface="ＭＳ Ｐゴシック" charset="-128"/>
              </a:rPr>
              <a:t>　明治３年に海外の紡績機を買い入れた紡績所が泉州堺に開設されたことは、泉州の機屋に近代化へのインパクトを与えた。技術面でも高機能の織機を他の産地よりも早く導入</a:t>
            </a:r>
            <a:endParaRPr lang="en-US" altLang="ja-JP" sz="1200" dirty="0">
              <a:ea typeface="ＭＳ Ｐゴシック" charset="-128"/>
            </a:endParaRPr>
          </a:p>
          <a:p>
            <a:r>
              <a:rPr lang="ja-JP" altLang="en-US" sz="1200" dirty="0">
                <a:ea typeface="ＭＳ Ｐゴシック" charset="-128"/>
              </a:rPr>
              <a:t>　し、電力供給が開始された後はさらに近代化が進展し、繊維産業の産業集積地として大阪の近代化を支えた。また、他にも堺の包丁や線香、注染といった伝統工芸や自転車　</a:t>
            </a:r>
            <a:endParaRPr lang="en-US" altLang="ja-JP" sz="1200" dirty="0">
              <a:ea typeface="ＭＳ Ｐゴシック" charset="-128"/>
            </a:endParaRPr>
          </a:p>
          <a:p>
            <a:r>
              <a:rPr lang="ja-JP" altLang="en-US" sz="1200" dirty="0">
                <a:ea typeface="ＭＳ Ｐゴシック" charset="-128"/>
              </a:rPr>
              <a:t>　生産（シマノ）が盛んとなっている。</a:t>
            </a:r>
          </a:p>
          <a:p>
            <a:endParaRPr lang="en-US" altLang="ja-JP" sz="1200" dirty="0">
              <a:ea typeface="ＭＳ Ｐゴシック" charset="-128"/>
            </a:endParaRPr>
          </a:p>
          <a:p>
            <a:r>
              <a:rPr lang="ja-JP" altLang="en-US" sz="1200" dirty="0">
                <a:ea typeface="ＭＳ Ｐゴシック" charset="-128"/>
              </a:rPr>
              <a:t>○北河内地域には、パナソニックや三洋電機といった大手電機メーカーが本社を置き、一帯はさながら企業城下町となっている。</a:t>
            </a:r>
          </a:p>
          <a:p>
            <a:endParaRPr kumimoji="1" lang="ja-JP" altLang="en-US" dirty="0"/>
          </a:p>
        </p:txBody>
      </p:sp>
    </p:spTree>
    <p:extLst>
      <p:ext uri="{BB962C8B-B14F-4D97-AF65-F5344CB8AC3E}">
        <p14:creationId xmlns:p14="http://schemas.microsoft.com/office/powerpoint/2010/main" val="285733613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2" name="Picture 2" descr="white_title_20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8918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600206"/>
            <a:ext cx="8229600" cy="4525963"/>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86470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4"/>
            <a:ext cx="2057400" cy="5851525"/>
          </a:xfrm>
          <a:prstGeom prst="rect">
            <a:avLst/>
          </a:prstGeo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4"/>
            <a:ext cx="6019800" cy="5851525"/>
          </a:xfrm>
          <a:prstGeom prst="rect">
            <a:avLst/>
          </a:prstGeo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6625501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44"/>
            <a:ext cx="8229600" cy="5851525"/>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80400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idx="1"/>
          </p:nvPr>
        </p:nvSpPr>
        <p:spPr>
          <a:xfrm>
            <a:off x="457200" y="1600206"/>
            <a:ext cx="8229600" cy="4525963"/>
          </a:xfrm>
          <a:prstGeom prst="rect">
            <a:avLst/>
          </a:prstGeo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87360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6"/>
            <a:ext cx="7772400" cy="1362075"/>
          </a:xfrm>
          <a:prstGeom prst="rect">
            <a:avLst/>
          </a:prstGeom>
        </p:spPr>
        <p:txBody>
          <a:bodyPr anchor="t"/>
          <a:lstStyle>
            <a:lvl1pPr algn="l">
              <a:defRPr sz="3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a:prstGeom prst="rect">
            <a:avLst/>
          </a:prstGeom>
        </p:spPr>
        <p:txBody>
          <a:bodyPr anchor="b"/>
          <a:lstStyle>
            <a:lvl1pPr marL="0" indent="0">
              <a:buNone/>
              <a:defRPr sz="1500"/>
            </a:lvl1pPr>
            <a:lvl2pPr marL="342892" indent="0">
              <a:buNone/>
              <a:defRPr sz="1350"/>
            </a:lvl2pPr>
            <a:lvl3pPr marL="685783" indent="0">
              <a:buNone/>
              <a:defRPr sz="1200"/>
            </a:lvl3pPr>
            <a:lvl4pPr marL="1028675" indent="0">
              <a:buNone/>
              <a:defRPr sz="1050"/>
            </a:lvl4pPr>
            <a:lvl5pPr marL="1371566" indent="0">
              <a:buNone/>
              <a:defRPr sz="1050"/>
            </a:lvl5pPr>
            <a:lvl6pPr marL="1714457" indent="0">
              <a:buNone/>
              <a:defRPr sz="1050"/>
            </a:lvl6pPr>
            <a:lvl7pPr marL="2057348" indent="0">
              <a:buNone/>
              <a:defRPr sz="1050"/>
            </a:lvl7pPr>
            <a:lvl8pPr marL="2400240" indent="0">
              <a:buNone/>
              <a:defRPr sz="1050"/>
            </a:lvl8pPr>
            <a:lvl9pPr marL="2743132" indent="0">
              <a:buNone/>
              <a:defRPr sz="1050"/>
            </a:lvl9pPr>
          </a:lstStyle>
          <a:p>
            <a:pPr lvl="0"/>
            <a:r>
              <a:rPr lang="ja-JP" altLang="en-US"/>
              <a:t>マスタ テキストの書式設定</a:t>
            </a:r>
          </a:p>
        </p:txBody>
      </p:sp>
    </p:spTree>
    <p:extLst>
      <p:ext uri="{BB962C8B-B14F-4D97-AF65-F5344CB8AC3E}">
        <p14:creationId xmlns:p14="http://schemas.microsoft.com/office/powerpoint/2010/main" val="272845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6"/>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021575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a:prstGeom prst="rect">
            <a:avLst/>
          </a:prstGeo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8" y="1535113"/>
            <a:ext cx="4041775" cy="639762"/>
          </a:xfrm>
          <a:prstGeom prst="rect">
            <a:avLst/>
          </a:prstGeom>
        </p:spPr>
        <p:txBody>
          <a:bodyPr anchor="b"/>
          <a:lstStyle>
            <a:lvl1pPr marL="0" indent="0">
              <a:buNone/>
              <a:defRPr sz="1800" b="1"/>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8" y="2174875"/>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21154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lang="ja-JP" altLang="en-US"/>
              <a:t>マスタ タイトルの書式設定</a:t>
            </a:r>
          </a:p>
        </p:txBody>
      </p:sp>
    </p:spTree>
    <p:extLst>
      <p:ext uri="{BB962C8B-B14F-4D97-AF65-F5344CB8AC3E}">
        <p14:creationId xmlns:p14="http://schemas.microsoft.com/office/powerpoint/2010/main" val="414876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81017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a:prstGeom prst="rect">
            <a:avLst/>
          </a:prstGeom>
        </p:spPr>
        <p:txBody>
          <a:bodyPr anchor="b"/>
          <a:lstStyle>
            <a:lvl1pPr algn="l">
              <a:defRPr sz="1500" b="1"/>
            </a:lvl1pPr>
          </a:lstStyle>
          <a:p>
            <a:r>
              <a:rPr lang="ja-JP" altLang="en-US"/>
              <a:t>マスタ タイトルの書式設定</a:t>
            </a:r>
          </a:p>
        </p:txBody>
      </p:sp>
      <p:sp>
        <p:nvSpPr>
          <p:cNvPr id="3" name="コンテンツ プレースホルダ 2"/>
          <p:cNvSpPr>
            <a:spLocks noGrp="1"/>
          </p:cNvSpPr>
          <p:nvPr>
            <p:ph idx="1"/>
          </p:nvPr>
        </p:nvSpPr>
        <p:spPr>
          <a:xfrm>
            <a:off x="3575050" y="273056"/>
            <a:ext cx="5111750" cy="5853113"/>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2" y="1435103"/>
            <a:ext cx="3008313" cy="4691063"/>
          </a:xfrm>
          <a:prstGeom prst="rect">
            <a:avLst/>
          </a:prstGeo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ja-JP" altLang="en-US"/>
              <a:t>マスタ テキストの書式設定</a:t>
            </a:r>
          </a:p>
        </p:txBody>
      </p:sp>
    </p:spTree>
    <p:extLst>
      <p:ext uri="{BB962C8B-B14F-4D97-AF65-F5344CB8AC3E}">
        <p14:creationId xmlns:p14="http://schemas.microsoft.com/office/powerpoint/2010/main" val="905538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15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a:prstGeom prst="rect">
            <a:avLst/>
          </a:prstGeom>
        </p:spPr>
        <p:txBody>
          <a:bodyPr/>
          <a:lstStyle>
            <a:lvl1pPr marL="0" indent="0">
              <a:buNone/>
              <a:defRPr sz="2400"/>
            </a:lvl1pPr>
            <a:lvl2pPr marL="342892" indent="0">
              <a:buNone/>
              <a:defRPr sz="2100"/>
            </a:lvl2pPr>
            <a:lvl3pPr marL="685783" indent="0">
              <a:buNone/>
              <a:defRPr sz="1800"/>
            </a:lvl3pPr>
            <a:lvl4pPr marL="1028675" indent="0">
              <a:buNone/>
              <a:defRPr sz="1500"/>
            </a:lvl4pPr>
            <a:lvl5pPr marL="1371566" indent="0">
              <a:buNone/>
              <a:defRPr sz="1500"/>
            </a:lvl5pPr>
            <a:lvl6pPr marL="1714457" indent="0">
              <a:buNone/>
              <a:defRPr sz="1500"/>
            </a:lvl6pPr>
            <a:lvl7pPr marL="2057348" indent="0">
              <a:buNone/>
              <a:defRPr sz="1500"/>
            </a:lvl7pPr>
            <a:lvl8pPr marL="2400240" indent="0">
              <a:buNone/>
              <a:defRPr sz="1500"/>
            </a:lvl8pPr>
            <a:lvl9pPr marL="2743132" indent="0">
              <a:buNone/>
              <a:defRPr sz="15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a:prstGeom prst="rect">
            <a:avLst/>
          </a:prstGeom>
        </p:spPr>
        <p:txBody>
          <a:bodyPr/>
          <a:lstStyle>
            <a:lvl1pPr marL="0" indent="0">
              <a:buNone/>
              <a:defRPr sz="105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ja-JP" altLang="en-US"/>
              <a:t>マスタ テキストの書式設定</a:t>
            </a:r>
          </a:p>
        </p:txBody>
      </p:sp>
    </p:spTree>
    <p:extLst>
      <p:ext uri="{BB962C8B-B14F-4D97-AF65-F5344CB8AC3E}">
        <p14:creationId xmlns:p14="http://schemas.microsoft.com/office/powerpoint/2010/main" val="4291028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8" descr="white_con01"/>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スライド番号プレースホルダー 1">
            <a:extLst>
              <a:ext uri="{FF2B5EF4-FFF2-40B4-BE49-F238E27FC236}">
                <a16:creationId xmlns:a16="http://schemas.microsoft.com/office/drawing/2014/main" id="{FECAD22E-CCB2-8EFC-8BC0-FABFD707D7EC}"/>
              </a:ext>
            </a:extLst>
          </p:cNvPr>
          <p:cNvSpPr>
            <a:spLocks noGrp="1"/>
          </p:cNvSpPr>
          <p:nvPr>
            <p:ph type="sldNum" sz="quarter" idx="4"/>
          </p:nvPr>
        </p:nvSpPr>
        <p:spPr>
          <a:xfrm>
            <a:off x="6457950" y="6356356"/>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DFA22D-6CB2-4357-BE21-847EDBF0DFE8}" type="slidenum">
              <a:rPr kumimoji="1" lang="ja-JP" altLang="en-US" smtClean="0"/>
              <a:t>‹#›</a:t>
            </a:fld>
            <a:endParaRPr kumimoji="1" lang="ja-JP" altLang="en-US"/>
          </a:p>
        </p:txBody>
      </p:sp>
    </p:spTree>
    <p:extLst>
      <p:ext uri="{BB962C8B-B14F-4D97-AF65-F5344CB8AC3E}">
        <p14:creationId xmlns:p14="http://schemas.microsoft.com/office/powerpoint/2010/main" val="8777644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ctr" rtl="0" eaLnBrk="0" fontAlgn="base" hangingPunct="0">
        <a:spcBef>
          <a:spcPct val="0"/>
        </a:spcBef>
        <a:spcAft>
          <a:spcPct val="0"/>
        </a:spcAft>
        <a:defRPr kumimoji="1" sz="3300">
          <a:solidFill>
            <a:schemeClr val="tx2"/>
          </a:solidFill>
          <a:latin typeface="+mj-lt"/>
          <a:ea typeface="+mj-ea"/>
          <a:cs typeface="+mj-cs"/>
        </a:defRPr>
      </a:lvl1pPr>
      <a:lvl2pPr algn="ctr" rtl="0" eaLnBrk="0" fontAlgn="base" hangingPunct="0">
        <a:spcBef>
          <a:spcPct val="0"/>
        </a:spcBef>
        <a:spcAft>
          <a:spcPct val="0"/>
        </a:spcAft>
        <a:defRPr kumimoji="1" sz="3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3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3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3300">
          <a:solidFill>
            <a:schemeClr val="tx2"/>
          </a:solidFill>
          <a:latin typeface="Arial" charset="0"/>
          <a:ea typeface="ＭＳ Ｐゴシック" pitchFamily="50" charset="-128"/>
        </a:defRPr>
      </a:lvl5pPr>
      <a:lvl6pPr marL="342892" algn="ctr" rtl="0" fontAlgn="base">
        <a:spcBef>
          <a:spcPct val="0"/>
        </a:spcBef>
        <a:spcAft>
          <a:spcPct val="0"/>
        </a:spcAft>
        <a:defRPr kumimoji="1" sz="3300">
          <a:solidFill>
            <a:schemeClr val="tx2"/>
          </a:solidFill>
          <a:latin typeface="Arial" charset="0"/>
          <a:ea typeface="ＭＳ Ｐゴシック" pitchFamily="50" charset="-128"/>
        </a:defRPr>
      </a:lvl6pPr>
      <a:lvl7pPr marL="685783" algn="ctr" rtl="0" fontAlgn="base">
        <a:spcBef>
          <a:spcPct val="0"/>
        </a:spcBef>
        <a:spcAft>
          <a:spcPct val="0"/>
        </a:spcAft>
        <a:defRPr kumimoji="1" sz="3300">
          <a:solidFill>
            <a:schemeClr val="tx2"/>
          </a:solidFill>
          <a:latin typeface="Arial" charset="0"/>
          <a:ea typeface="ＭＳ Ｐゴシック" pitchFamily="50" charset="-128"/>
        </a:defRPr>
      </a:lvl7pPr>
      <a:lvl8pPr marL="1028675" algn="ctr" rtl="0" fontAlgn="base">
        <a:spcBef>
          <a:spcPct val="0"/>
        </a:spcBef>
        <a:spcAft>
          <a:spcPct val="0"/>
        </a:spcAft>
        <a:defRPr kumimoji="1" sz="3300">
          <a:solidFill>
            <a:schemeClr val="tx2"/>
          </a:solidFill>
          <a:latin typeface="Arial" charset="0"/>
          <a:ea typeface="ＭＳ Ｐゴシック" pitchFamily="50" charset="-128"/>
        </a:defRPr>
      </a:lvl8pPr>
      <a:lvl9pPr marL="1371566" algn="ctr" rtl="0" fontAlgn="base">
        <a:spcBef>
          <a:spcPct val="0"/>
        </a:spcBef>
        <a:spcAft>
          <a:spcPct val="0"/>
        </a:spcAft>
        <a:defRPr kumimoji="1" sz="3300">
          <a:solidFill>
            <a:schemeClr val="tx2"/>
          </a:solidFill>
          <a:latin typeface="Arial" charset="0"/>
          <a:ea typeface="ＭＳ Ｐゴシック" pitchFamily="50" charset="-128"/>
        </a:defRPr>
      </a:lvl9pPr>
    </p:titleStyle>
    <p:bodyStyle>
      <a:lvl1pPr marL="257168" indent="-257168" algn="l" rtl="0" eaLnBrk="0" fontAlgn="base" hangingPunct="0">
        <a:spcBef>
          <a:spcPct val="20000"/>
        </a:spcBef>
        <a:spcAft>
          <a:spcPct val="0"/>
        </a:spcAft>
        <a:buChar char="•"/>
        <a:defRPr kumimoji="1" sz="2400">
          <a:solidFill>
            <a:schemeClr val="tx1"/>
          </a:solidFill>
          <a:latin typeface="+mn-lt"/>
          <a:ea typeface="+mn-ea"/>
          <a:cs typeface="+mn-cs"/>
        </a:defRPr>
      </a:lvl1pPr>
      <a:lvl2pPr marL="557199" indent="-214308" algn="l" rtl="0" eaLnBrk="0" fontAlgn="base" hangingPunct="0">
        <a:spcBef>
          <a:spcPct val="20000"/>
        </a:spcBef>
        <a:spcAft>
          <a:spcPct val="0"/>
        </a:spcAft>
        <a:buChar char="–"/>
        <a:defRPr kumimoji="1" sz="2100">
          <a:solidFill>
            <a:schemeClr val="tx1"/>
          </a:solidFill>
          <a:latin typeface="+mn-lt"/>
          <a:ea typeface="+mn-ea"/>
        </a:defRPr>
      </a:lvl2pPr>
      <a:lvl3pPr marL="857228" indent="-171446" algn="l" rtl="0" eaLnBrk="0" fontAlgn="base" hangingPunct="0">
        <a:spcBef>
          <a:spcPct val="20000"/>
        </a:spcBef>
        <a:spcAft>
          <a:spcPct val="0"/>
        </a:spcAft>
        <a:buChar char="•"/>
        <a:defRPr kumimoji="1" sz="1800">
          <a:solidFill>
            <a:schemeClr val="tx1"/>
          </a:solidFill>
          <a:latin typeface="+mn-lt"/>
          <a:ea typeface="+mn-ea"/>
        </a:defRPr>
      </a:lvl3pPr>
      <a:lvl4pPr marL="1200120" indent="-171446" algn="l" rtl="0" eaLnBrk="0" fontAlgn="base" hangingPunct="0">
        <a:spcBef>
          <a:spcPct val="20000"/>
        </a:spcBef>
        <a:spcAft>
          <a:spcPct val="0"/>
        </a:spcAft>
        <a:buChar char="–"/>
        <a:defRPr kumimoji="1" sz="1500">
          <a:solidFill>
            <a:schemeClr val="tx1"/>
          </a:solidFill>
          <a:latin typeface="+mn-lt"/>
          <a:ea typeface="+mn-ea"/>
        </a:defRPr>
      </a:lvl4pPr>
      <a:lvl5pPr marL="1543012" indent="-171446" algn="l" rtl="0" eaLnBrk="0" fontAlgn="base" hangingPunct="0">
        <a:spcBef>
          <a:spcPct val="20000"/>
        </a:spcBef>
        <a:spcAft>
          <a:spcPct val="0"/>
        </a:spcAft>
        <a:buChar char="»"/>
        <a:defRPr kumimoji="1" sz="1500">
          <a:solidFill>
            <a:schemeClr val="tx1"/>
          </a:solidFill>
          <a:latin typeface="+mn-lt"/>
          <a:ea typeface="+mn-ea"/>
        </a:defRPr>
      </a:lvl5pPr>
      <a:lvl6pPr marL="1885903" indent="-171446" algn="l" rtl="0" fontAlgn="base">
        <a:spcBef>
          <a:spcPct val="20000"/>
        </a:spcBef>
        <a:spcAft>
          <a:spcPct val="0"/>
        </a:spcAft>
        <a:buChar char="»"/>
        <a:defRPr kumimoji="1" sz="1500">
          <a:solidFill>
            <a:schemeClr val="tx1"/>
          </a:solidFill>
          <a:latin typeface="+mn-lt"/>
          <a:ea typeface="+mn-ea"/>
        </a:defRPr>
      </a:lvl6pPr>
      <a:lvl7pPr marL="2228795" indent="-171446" algn="l" rtl="0" fontAlgn="base">
        <a:spcBef>
          <a:spcPct val="20000"/>
        </a:spcBef>
        <a:spcAft>
          <a:spcPct val="0"/>
        </a:spcAft>
        <a:buChar char="»"/>
        <a:defRPr kumimoji="1" sz="1500">
          <a:solidFill>
            <a:schemeClr val="tx1"/>
          </a:solidFill>
          <a:latin typeface="+mn-lt"/>
          <a:ea typeface="+mn-ea"/>
        </a:defRPr>
      </a:lvl7pPr>
      <a:lvl8pPr marL="2571686" indent="-171446" algn="l" rtl="0" fontAlgn="base">
        <a:spcBef>
          <a:spcPct val="20000"/>
        </a:spcBef>
        <a:spcAft>
          <a:spcPct val="0"/>
        </a:spcAft>
        <a:buChar char="»"/>
        <a:defRPr kumimoji="1" sz="1500">
          <a:solidFill>
            <a:schemeClr val="tx1"/>
          </a:solidFill>
          <a:latin typeface="+mn-lt"/>
          <a:ea typeface="+mn-ea"/>
        </a:defRPr>
      </a:lvl8pPr>
      <a:lvl9pPr marL="2914577" indent="-171446" algn="l" rtl="0" fontAlgn="base">
        <a:spcBef>
          <a:spcPct val="20000"/>
        </a:spcBef>
        <a:spcAft>
          <a:spcPct val="0"/>
        </a:spcAft>
        <a:buChar char="»"/>
        <a:defRPr kumimoji="1" sz="1500">
          <a:solidFill>
            <a:schemeClr val="tx1"/>
          </a:solidFill>
          <a:latin typeface="+mn-lt"/>
          <a:ea typeface="+mn-ea"/>
        </a:defRPr>
      </a:lvl9pPr>
    </p:bodyStyle>
    <p:otherStyle>
      <a:defPPr>
        <a:defRPr lang="ja-JP"/>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F1D6BF9D-1751-43B8-5FA6-7233C1E84AA3}"/>
              </a:ext>
            </a:extLst>
          </p:cNvPr>
          <p:cNvSpPr txBox="1"/>
          <p:nvPr/>
        </p:nvSpPr>
        <p:spPr>
          <a:xfrm>
            <a:off x="136788" y="153954"/>
            <a:ext cx="4011142" cy="369332"/>
          </a:xfrm>
          <a:prstGeom prst="rect">
            <a:avLst/>
          </a:prstGeom>
          <a:noFill/>
        </p:spPr>
        <p:txBody>
          <a:bodyPr wrap="square" rtlCol="0">
            <a:spAutoFit/>
          </a:bodyPr>
          <a:lstStyle/>
          <a:p>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様式第２号</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出展内容企画書</a:t>
            </a:r>
          </a:p>
        </p:txBody>
      </p:sp>
      <p:graphicFrame>
        <p:nvGraphicFramePr>
          <p:cNvPr id="3" name="表 2">
            <a:extLst>
              <a:ext uri="{FF2B5EF4-FFF2-40B4-BE49-F238E27FC236}">
                <a16:creationId xmlns:a16="http://schemas.microsoft.com/office/drawing/2014/main" id="{A28C4800-A5F0-9ACA-36B1-8FA0453C1EBE}"/>
              </a:ext>
            </a:extLst>
          </p:cNvPr>
          <p:cNvGraphicFramePr>
            <a:graphicFrameLocks noGrp="1"/>
          </p:cNvGraphicFramePr>
          <p:nvPr>
            <p:extLst>
              <p:ext uri="{D42A27DB-BD31-4B8C-83A1-F6EECF244321}">
                <p14:modId xmlns:p14="http://schemas.microsoft.com/office/powerpoint/2010/main" val="1291461303"/>
              </p:ext>
            </p:extLst>
          </p:nvPr>
        </p:nvGraphicFramePr>
        <p:xfrm>
          <a:off x="163910" y="750499"/>
          <a:ext cx="8827689" cy="5675221"/>
        </p:xfrm>
        <a:graphic>
          <a:graphicData uri="http://schemas.openxmlformats.org/drawingml/2006/table">
            <a:tbl>
              <a:tblPr firstRow="1" bandRow="1">
                <a:tableStyleId>{93296810-A885-4BE3-A3E7-6D5BEEA58F35}</a:tableStyleId>
              </a:tblPr>
              <a:tblGrid>
                <a:gridCol w="606635">
                  <a:extLst>
                    <a:ext uri="{9D8B030D-6E8A-4147-A177-3AD203B41FA5}">
                      <a16:colId xmlns:a16="http://schemas.microsoft.com/office/drawing/2014/main" val="2378908710"/>
                    </a:ext>
                  </a:extLst>
                </a:gridCol>
                <a:gridCol w="2098530">
                  <a:extLst>
                    <a:ext uri="{9D8B030D-6E8A-4147-A177-3AD203B41FA5}">
                      <a16:colId xmlns:a16="http://schemas.microsoft.com/office/drawing/2014/main" val="2497355074"/>
                    </a:ext>
                  </a:extLst>
                </a:gridCol>
                <a:gridCol w="6122524">
                  <a:extLst>
                    <a:ext uri="{9D8B030D-6E8A-4147-A177-3AD203B41FA5}">
                      <a16:colId xmlns:a16="http://schemas.microsoft.com/office/drawing/2014/main" val="376549423"/>
                    </a:ext>
                  </a:extLst>
                </a:gridCol>
              </a:tblGrid>
              <a:tr h="383348">
                <a:tc>
                  <a:txBody>
                    <a:bodyPr/>
                    <a:lstStyle/>
                    <a:p>
                      <a:endParaRPr kumimoji="1" lang="ja-JP" altLang="en-US" sz="105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050" dirty="0">
                          <a:latin typeface="游ゴシック" panose="020B0400000000000000" pitchFamily="50" charset="-128"/>
                          <a:ea typeface="游ゴシック" panose="020B0400000000000000" pitchFamily="50" charset="-128"/>
                        </a:rPr>
                        <a:t>構成</a:t>
                      </a:r>
                    </a:p>
                  </a:txBody>
                  <a:tcPr anchor="ctr"/>
                </a:tc>
                <a:tc>
                  <a:txBody>
                    <a:bodyPr/>
                    <a:lstStyle/>
                    <a:p>
                      <a:r>
                        <a:rPr kumimoji="1" lang="ja-JP" altLang="en-US" sz="1050" dirty="0">
                          <a:latin typeface="游ゴシック" panose="020B0400000000000000" pitchFamily="50" charset="-128"/>
                          <a:ea typeface="游ゴシック" panose="020B0400000000000000" pitchFamily="50" charset="-128"/>
                        </a:rPr>
                        <a:t>ご記載頂きたいテーマ（案）</a:t>
                      </a:r>
                    </a:p>
                  </a:txBody>
                  <a:tcPr anchor="ctr"/>
                </a:tc>
                <a:extLst>
                  <a:ext uri="{0D108BD9-81ED-4DB2-BD59-A6C34878D82A}">
                    <a16:rowId xmlns:a16="http://schemas.microsoft.com/office/drawing/2014/main" val="1815513343"/>
                  </a:ext>
                </a:extLst>
              </a:tr>
              <a:tr h="596174">
                <a:tc>
                  <a:txBody>
                    <a:bodyPr/>
                    <a:lstStyle/>
                    <a:p>
                      <a:pPr algn="ctr"/>
                      <a:r>
                        <a:rPr kumimoji="1" lang="ja-JP" altLang="en-US" sz="1050" b="1" dirty="0">
                          <a:latin typeface="游ゴシック" panose="020B0400000000000000" pitchFamily="50" charset="-128"/>
                          <a:ea typeface="游ゴシック" panose="020B0400000000000000" pitchFamily="50" charset="-128"/>
                        </a:rPr>
                        <a:t>①</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展示製品・技術の名称</a:t>
                      </a:r>
                    </a:p>
                  </a:txBody>
                  <a:tcPr anchor="ctr"/>
                </a:tc>
                <a:tc>
                  <a:txBody>
                    <a:bodyPr/>
                    <a:lstStyle/>
                    <a:p>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solidFill>
                            <a:schemeClr val="tx1"/>
                          </a:solidFill>
                          <a:latin typeface="游ゴシック" panose="020B0400000000000000" pitchFamily="50" charset="-128"/>
                          <a:ea typeface="游ゴシック" panose="020B0400000000000000" pitchFamily="50" charset="-128"/>
                        </a:rPr>
                        <a:t>・正式名称を記載ください</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endParaRPr kumimoji="1" lang="ja-JP" altLang="en-US" sz="11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491353243"/>
                  </a:ext>
                </a:extLst>
              </a:tr>
              <a:tr h="747650">
                <a:tc>
                  <a:txBody>
                    <a:bodyPr/>
                    <a:lstStyle/>
                    <a:p>
                      <a:pPr algn="ctr"/>
                      <a:r>
                        <a:rPr kumimoji="1" lang="ja-JP" altLang="en-US" sz="1050" b="1" dirty="0">
                          <a:latin typeface="游ゴシック" panose="020B0400000000000000" pitchFamily="50" charset="-128"/>
                          <a:ea typeface="游ゴシック" panose="020B0400000000000000" pitchFamily="50" charset="-128"/>
                        </a:rPr>
                        <a:t>②</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展示製品・技術の完成度</a:t>
                      </a:r>
                      <a:endParaRPr kumimoji="1" lang="en-US" altLang="ja-JP" sz="1050" b="1" dirty="0">
                        <a:latin typeface="游ゴシック" panose="020B0400000000000000" pitchFamily="50" charset="-128"/>
                        <a:ea typeface="游ゴシック" panose="020B0400000000000000" pitchFamily="50" charset="-128"/>
                      </a:endParaRPr>
                    </a:p>
                    <a:p>
                      <a:r>
                        <a:rPr kumimoji="1" lang="en-US" altLang="ja-JP" sz="1050" b="1" dirty="0">
                          <a:latin typeface="游ゴシック" panose="020B0400000000000000" pitchFamily="50" charset="-128"/>
                          <a:ea typeface="游ゴシック" panose="020B0400000000000000" pitchFamily="50" charset="-128"/>
                        </a:rPr>
                        <a:t>(</a:t>
                      </a:r>
                      <a:r>
                        <a:rPr kumimoji="1" lang="ja-JP" altLang="en-US" sz="1050" b="1" dirty="0">
                          <a:latin typeface="游ゴシック" panose="020B0400000000000000" pitchFamily="50" charset="-128"/>
                          <a:ea typeface="游ゴシック" panose="020B0400000000000000" pitchFamily="50" charset="-128"/>
                        </a:rPr>
                        <a:t>いずれか</a:t>
                      </a:r>
                      <a:r>
                        <a:rPr kumimoji="1" lang="en-US" altLang="ja-JP" sz="1050" b="1" dirty="0">
                          <a:latin typeface="游ゴシック" panose="020B0400000000000000" pitchFamily="50" charset="-128"/>
                          <a:ea typeface="游ゴシック" panose="020B0400000000000000" pitchFamily="50" charset="-128"/>
                        </a:rPr>
                        <a:t>1</a:t>
                      </a:r>
                      <a:r>
                        <a:rPr kumimoji="1" lang="ja-JP" altLang="en-US" sz="1050" b="1" dirty="0">
                          <a:latin typeface="游ゴシック" panose="020B0400000000000000" pitchFamily="50" charset="-128"/>
                          <a:ea typeface="游ゴシック" panose="020B0400000000000000" pitchFamily="50" charset="-128"/>
                        </a:rPr>
                        <a:t>つを選択してください</a:t>
                      </a:r>
                      <a:r>
                        <a:rPr kumimoji="1" lang="en-US" altLang="ja-JP" sz="1050" b="1" dirty="0">
                          <a:latin typeface="游ゴシック" panose="020B0400000000000000" pitchFamily="50" charset="-128"/>
                          <a:ea typeface="游ゴシック" panose="020B0400000000000000" pitchFamily="50" charset="-128"/>
                        </a:rPr>
                        <a:t>)</a:t>
                      </a:r>
                      <a:endParaRPr kumimoji="1" lang="ja-JP" altLang="en-US" sz="1050" b="1"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100" b="1" dirty="0">
                          <a:latin typeface="游ゴシック" panose="020B0400000000000000" pitchFamily="50" charset="-128"/>
                          <a:ea typeface="游ゴシック" panose="020B0400000000000000" pitchFamily="50" charset="-128"/>
                        </a:rPr>
                        <a:t>・すでに完成している</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・試作段階</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・研究開発中</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・構想段階</a:t>
                      </a:r>
                    </a:p>
                  </a:txBody>
                  <a:tcPr anchor="ctr"/>
                </a:tc>
                <a:extLst>
                  <a:ext uri="{0D108BD9-81ED-4DB2-BD59-A6C34878D82A}">
                    <a16:rowId xmlns:a16="http://schemas.microsoft.com/office/drawing/2014/main" val="372130659"/>
                  </a:ext>
                </a:extLst>
              </a:tr>
              <a:tr h="596174">
                <a:tc>
                  <a:txBody>
                    <a:bodyPr/>
                    <a:lstStyle/>
                    <a:p>
                      <a:pPr algn="ctr"/>
                      <a:r>
                        <a:rPr kumimoji="1" lang="ja-JP" altLang="en-US" sz="1050" b="1" dirty="0">
                          <a:latin typeface="游ゴシック" panose="020B0400000000000000" pitchFamily="50" charset="-128"/>
                          <a:ea typeface="游ゴシック" panose="020B0400000000000000" pitchFamily="50" charset="-128"/>
                        </a:rPr>
                        <a:t>③</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展示製品・技術の概要</a:t>
                      </a:r>
                    </a:p>
                  </a:txBody>
                  <a:tcPr anchor="ctr"/>
                </a:tc>
                <a:tc>
                  <a:txBody>
                    <a:bodyPr/>
                    <a:lstStyle/>
                    <a:p>
                      <a:r>
                        <a:rPr kumimoji="1" lang="ja-JP" altLang="en-US" sz="1100" b="1" dirty="0">
                          <a:solidFill>
                            <a:schemeClr val="tx1"/>
                          </a:solidFill>
                          <a:latin typeface="游ゴシック" panose="020B0400000000000000" pitchFamily="50" charset="-128"/>
                          <a:ea typeface="游ゴシック" panose="020B0400000000000000" pitchFamily="50" charset="-128"/>
                        </a:rPr>
                        <a:t>・本事業のコンセプト「国境・垣根・時代・カベを越える」を踏まえて記載下さい</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44855001"/>
                  </a:ext>
                </a:extLst>
              </a:tr>
              <a:tr h="1140129">
                <a:tc>
                  <a:txBody>
                    <a:bodyPr/>
                    <a:lstStyle/>
                    <a:p>
                      <a:pPr algn="ctr"/>
                      <a:r>
                        <a:rPr kumimoji="1" lang="ja-JP" altLang="en-US" sz="1050" b="1" dirty="0">
                          <a:latin typeface="游ゴシック" panose="020B0400000000000000" pitchFamily="50" charset="-128"/>
                          <a:ea typeface="游ゴシック" panose="020B0400000000000000" pitchFamily="50" charset="-128"/>
                        </a:rPr>
                        <a:t>④</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今回の展示の内容・コンテンツ</a:t>
                      </a:r>
                    </a:p>
                  </a:txBody>
                  <a:tcPr anchor="ctr"/>
                </a:tc>
                <a:tc>
                  <a:txBody>
                    <a:bodyPr/>
                    <a:lstStyle/>
                    <a:p>
                      <a:r>
                        <a:rPr kumimoji="1" lang="ja-JP" altLang="en-US" sz="1100" b="1" dirty="0">
                          <a:latin typeface="游ゴシック" panose="020B0400000000000000" pitchFamily="50" charset="-128"/>
                          <a:ea typeface="游ゴシック" panose="020B0400000000000000" pitchFamily="50" charset="-128"/>
                        </a:rPr>
                        <a:t>・今回何を展示したいのか、具体的に記載してください。</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・具体的な製品や、技術について、図表や写真・イラストなどを用いて、分かりやすく記載ください。</a:t>
                      </a:r>
                      <a:endParaRPr kumimoji="1" lang="en-US" altLang="ja-JP" sz="11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3671121401"/>
                  </a:ext>
                </a:extLst>
              </a:tr>
              <a:tr h="932476">
                <a:tc>
                  <a:txBody>
                    <a:bodyPr/>
                    <a:lstStyle/>
                    <a:p>
                      <a:pPr algn="ctr"/>
                      <a:r>
                        <a:rPr kumimoji="1" lang="ja-JP" altLang="en-US" sz="1050" b="1" dirty="0">
                          <a:latin typeface="游ゴシック" panose="020B0400000000000000" pitchFamily="50" charset="-128"/>
                          <a:ea typeface="游ゴシック" panose="020B0400000000000000" pitchFamily="50" charset="-128"/>
                        </a:rPr>
                        <a:t>⑤</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今回の展示の優位性・新規性</a:t>
                      </a:r>
                    </a:p>
                  </a:txBody>
                  <a:tcPr anchor="ctr"/>
                </a:tc>
                <a:tc>
                  <a:txBody>
                    <a:bodyPr/>
                    <a:lstStyle/>
                    <a:p>
                      <a:r>
                        <a:rPr kumimoji="1" lang="ja-JP" altLang="en-US" sz="1100" b="1">
                          <a:latin typeface="游ゴシック" panose="020B0400000000000000" pitchFamily="50" charset="-128"/>
                          <a:ea typeface="游ゴシック" panose="020B0400000000000000" pitchFamily="50" charset="-128"/>
                        </a:rPr>
                        <a:t>・</a:t>
                      </a:r>
                      <a:r>
                        <a:rPr kumimoji="1" lang="ja-JP" altLang="en-US" sz="1100" b="1" dirty="0">
                          <a:latin typeface="游ゴシック" panose="020B0400000000000000" pitchFamily="50" charset="-128"/>
                          <a:ea typeface="游ゴシック" panose="020B0400000000000000" pitchFamily="50" charset="-128"/>
                        </a:rPr>
                        <a:t>展示製品・技術に競合他社との比較優位性、新規性はあるか</a:t>
                      </a:r>
                    </a:p>
                  </a:txBody>
                  <a:tcPr anchor="ctr"/>
                </a:tc>
                <a:extLst>
                  <a:ext uri="{0D108BD9-81ED-4DB2-BD59-A6C34878D82A}">
                    <a16:rowId xmlns:a16="http://schemas.microsoft.com/office/drawing/2014/main" val="201288368"/>
                  </a:ext>
                </a:extLst>
              </a:tr>
              <a:tr h="1241098">
                <a:tc>
                  <a:txBody>
                    <a:bodyPr/>
                    <a:lstStyle/>
                    <a:p>
                      <a:pPr algn="ctr"/>
                      <a:r>
                        <a:rPr kumimoji="1" lang="ja-JP" altLang="en-US" sz="1050" b="1" dirty="0">
                          <a:latin typeface="游ゴシック" panose="020B0400000000000000" pitchFamily="50" charset="-128"/>
                          <a:ea typeface="游ゴシック" panose="020B0400000000000000" pitchFamily="50" charset="-128"/>
                        </a:rPr>
                        <a:t>⑥</a:t>
                      </a:r>
                    </a:p>
                  </a:txBody>
                  <a:tcPr anchor="ctr"/>
                </a:tc>
                <a:tc>
                  <a:txBody>
                    <a:bodyPr/>
                    <a:lstStyle/>
                    <a:p>
                      <a:r>
                        <a:rPr kumimoji="1" lang="ja-JP" altLang="en-US" sz="1050" b="1" dirty="0">
                          <a:latin typeface="游ゴシック" panose="020B0400000000000000" pitchFamily="50" charset="-128"/>
                          <a:ea typeface="游ゴシック" panose="020B0400000000000000" pitchFamily="50" charset="-128"/>
                        </a:rPr>
                        <a:t>展示の実現のための課題と実施体制</a:t>
                      </a:r>
                    </a:p>
                  </a:txBody>
                  <a:tcPr anchor="ctr"/>
                </a:tc>
                <a:tc>
                  <a:txBody>
                    <a:bodyPr/>
                    <a:lstStyle/>
                    <a:p>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solidFill>
                            <a:schemeClr val="tx1"/>
                          </a:solidFill>
                          <a:latin typeface="游ゴシック" panose="020B0400000000000000" pitchFamily="50" charset="-128"/>
                          <a:ea typeface="游ゴシック" panose="020B0400000000000000" pitchFamily="50" charset="-128"/>
                        </a:rPr>
                        <a:t>・展示企画案の課題（技術、展示方法、販路）</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ja-JP" altLang="en-US" sz="1100" b="1" dirty="0">
                          <a:solidFill>
                            <a:schemeClr val="tx1"/>
                          </a:solidFill>
                          <a:latin typeface="游ゴシック" panose="020B0400000000000000" pitchFamily="50" charset="-128"/>
                          <a:ea typeface="游ゴシック" panose="020B0400000000000000" pitchFamily="50" charset="-128"/>
                        </a:rPr>
                        <a:t>・課題に対する対策や対応策があればご記載ください</a:t>
                      </a:r>
                      <a:endParaRPr kumimoji="1" lang="en-US" altLang="ja-JP" sz="1100" b="1" dirty="0">
                        <a:solidFill>
                          <a:schemeClr val="tx1"/>
                        </a:solidFill>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・展示に際しての関係する法律・規制・許認可の必要性など</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・展示企画の実施体制（役割分担）と、スケジュール</a:t>
                      </a:r>
                      <a:endParaRPr kumimoji="1" lang="en-US" altLang="ja-JP" sz="1100" b="1" dirty="0">
                        <a:latin typeface="游ゴシック" panose="020B0400000000000000" pitchFamily="50" charset="-128"/>
                        <a:ea typeface="游ゴシック" panose="020B0400000000000000" pitchFamily="50" charset="-128"/>
                      </a:endParaRPr>
                    </a:p>
                    <a:p>
                      <a:r>
                        <a:rPr kumimoji="1" lang="ja-JP" altLang="en-US" sz="1100" b="1" dirty="0">
                          <a:latin typeface="游ゴシック" panose="020B0400000000000000" pitchFamily="50" charset="-128"/>
                          <a:ea typeface="游ゴシック" panose="020B0400000000000000" pitchFamily="50" charset="-128"/>
                        </a:rPr>
                        <a:t>・どの程度の展示スペースが必要か</a:t>
                      </a:r>
                      <a:endParaRPr kumimoji="1" lang="en-US" altLang="ja-JP" sz="1100" b="1" dirty="0">
                        <a:latin typeface="游ゴシック" panose="020B0400000000000000" pitchFamily="50" charset="-128"/>
                        <a:ea typeface="游ゴシック" panose="020B0400000000000000" pitchFamily="50" charset="-128"/>
                      </a:endParaRPr>
                    </a:p>
                    <a:p>
                      <a:endParaRPr kumimoji="1" lang="ja-JP" altLang="en-US" sz="11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2557050222"/>
                  </a:ext>
                </a:extLst>
              </a:tr>
            </a:tbl>
          </a:graphicData>
        </a:graphic>
      </p:graphicFrame>
    </p:spTree>
    <p:extLst>
      <p:ext uri="{BB962C8B-B14F-4D97-AF65-F5344CB8AC3E}">
        <p14:creationId xmlns:p14="http://schemas.microsoft.com/office/powerpoint/2010/main" val="3903786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 2">
            <a:extLst>
              <a:ext uri="{FF2B5EF4-FFF2-40B4-BE49-F238E27FC236}">
                <a16:creationId xmlns:a16="http://schemas.microsoft.com/office/drawing/2014/main" id="{86FD57C6-84C1-73FC-309D-5F3441A7A813}"/>
              </a:ext>
            </a:extLst>
          </p:cNvPr>
          <p:cNvGraphicFramePr>
            <a:graphicFrameLocks noGrp="1"/>
          </p:cNvGraphicFramePr>
          <p:nvPr>
            <p:extLst>
              <p:ext uri="{D42A27DB-BD31-4B8C-83A1-F6EECF244321}">
                <p14:modId xmlns:p14="http://schemas.microsoft.com/office/powerpoint/2010/main" val="3382457206"/>
              </p:ext>
            </p:extLst>
          </p:nvPr>
        </p:nvGraphicFramePr>
        <p:xfrm>
          <a:off x="158155" y="821634"/>
          <a:ext cx="8827689" cy="5618923"/>
        </p:xfrm>
        <a:graphic>
          <a:graphicData uri="http://schemas.openxmlformats.org/drawingml/2006/table">
            <a:tbl>
              <a:tblPr firstRow="1" bandRow="1">
                <a:tableStyleId>{93296810-A885-4BE3-A3E7-6D5BEEA58F35}</a:tableStyleId>
              </a:tblPr>
              <a:tblGrid>
                <a:gridCol w="606635">
                  <a:extLst>
                    <a:ext uri="{9D8B030D-6E8A-4147-A177-3AD203B41FA5}">
                      <a16:colId xmlns:a16="http://schemas.microsoft.com/office/drawing/2014/main" val="2632815888"/>
                    </a:ext>
                  </a:extLst>
                </a:gridCol>
                <a:gridCol w="2098530">
                  <a:extLst>
                    <a:ext uri="{9D8B030D-6E8A-4147-A177-3AD203B41FA5}">
                      <a16:colId xmlns:a16="http://schemas.microsoft.com/office/drawing/2014/main" val="981928288"/>
                    </a:ext>
                  </a:extLst>
                </a:gridCol>
                <a:gridCol w="6122524">
                  <a:extLst>
                    <a:ext uri="{9D8B030D-6E8A-4147-A177-3AD203B41FA5}">
                      <a16:colId xmlns:a16="http://schemas.microsoft.com/office/drawing/2014/main" val="3212818907"/>
                    </a:ext>
                  </a:extLst>
                </a:gridCol>
              </a:tblGrid>
              <a:tr h="677160">
                <a:tc>
                  <a:txBody>
                    <a:bodyPr/>
                    <a:lstStyle/>
                    <a:p>
                      <a:endParaRPr kumimoji="1" lang="ja-JP" altLang="en-US" sz="105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構成</a:t>
                      </a: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ご記載頂きたいテーマ</a:t>
                      </a:r>
                    </a:p>
                  </a:txBody>
                  <a:tcPr anchor="ctr"/>
                </a:tc>
                <a:extLst>
                  <a:ext uri="{0D108BD9-81ED-4DB2-BD59-A6C34878D82A}">
                    <a16:rowId xmlns:a16="http://schemas.microsoft.com/office/drawing/2014/main" val="3268419876"/>
                  </a:ext>
                </a:extLst>
              </a:tr>
              <a:tr h="845746">
                <a:tc>
                  <a:txBody>
                    <a:bodyPr/>
                    <a:lstStyle/>
                    <a:p>
                      <a:pPr algn="ctr"/>
                      <a:r>
                        <a:rPr kumimoji="1" lang="ja-JP" altLang="en-US" sz="2000" b="1" dirty="0">
                          <a:latin typeface="游ゴシック" panose="020B0400000000000000" pitchFamily="50" charset="-128"/>
                          <a:ea typeface="游ゴシック" panose="020B0400000000000000" pitchFamily="50" charset="-128"/>
                        </a:rPr>
                        <a:t>①</a:t>
                      </a:r>
                    </a:p>
                  </a:txBody>
                  <a:tcPr anchor="ctr"/>
                </a:tc>
                <a:tc>
                  <a:txBody>
                    <a:bodyPr/>
                    <a:lstStyle/>
                    <a:p>
                      <a:r>
                        <a:rPr kumimoji="1" lang="ja-JP" altLang="en-US" sz="1400" b="1" dirty="0">
                          <a:latin typeface="游ゴシック" panose="020B0400000000000000" pitchFamily="50" charset="-128"/>
                          <a:ea typeface="游ゴシック" panose="020B0400000000000000" pitchFamily="50" charset="-128"/>
                        </a:rPr>
                        <a:t>展示製品・技術の名称</a:t>
                      </a:r>
                    </a:p>
                  </a:txBody>
                  <a:tcPr anchor="ctr"/>
                </a:tc>
                <a:tc>
                  <a:txBody>
                    <a:bodyPr/>
                    <a:lstStyle/>
                    <a:p>
                      <a:endParaRPr kumimoji="1" lang="en-US" altLang="ja-JP" sz="12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5686076"/>
                  </a:ext>
                </a:extLst>
              </a:tr>
              <a:tr h="1346482">
                <a:tc>
                  <a:txBody>
                    <a:bodyPr/>
                    <a:lstStyle/>
                    <a:p>
                      <a:pPr algn="ctr"/>
                      <a:r>
                        <a:rPr kumimoji="1" lang="ja-JP" altLang="en-US" sz="2000" b="1" dirty="0">
                          <a:latin typeface="游ゴシック" panose="020B0400000000000000" pitchFamily="50" charset="-128"/>
                          <a:ea typeface="游ゴシック" panose="020B0400000000000000" pitchFamily="50" charset="-128"/>
                        </a:rPr>
                        <a:t>②</a:t>
                      </a:r>
                    </a:p>
                  </a:txBody>
                  <a:tcPr anchor="ctr"/>
                </a:tc>
                <a:tc>
                  <a:txBody>
                    <a:bodyPr/>
                    <a:lstStyle/>
                    <a:p>
                      <a:r>
                        <a:rPr kumimoji="1" lang="ja-JP" altLang="en-US" sz="1300" b="1" dirty="0">
                          <a:latin typeface="游ゴシック" panose="020B0400000000000000" pitchFamily="50" charset="-128"/>
                          <a:ea typeface="游ゴシック" panose="020B0400000000000000" pitchFamily="50" charset="-128"/>
                        </a:rPr>
                        <a:t>展示製品・技術の完成度</a:t>
                      </a:r>
                      <a:endParaRPr kumimoji="1" lang="en-US" altLang="ja-JP" sz="1300" b="1" dirty="0">
                        <a:latin typeface="游ゴシック" panose="020B0400000000000000" pitchFamily="50" charset="-128"/>
                        <a:ea typeface="游ゴシック" panose="020B0400000000000000" pitchFamily="50" charset="-128"/>
                      </a:endParaRPr>
                    </a:p>
                    <a:p>
                      <a:r>
                        <a:rPr kumimoji="1" lang="en-US" altLang="ja-JP" sz="1300" b="1" dirty="0">
                          <a:latin typeface="游ゴシック" panose="020B0400000000000000" pitchFamily="50" charset="-128"/>
                          <a:ea typeface="游ゴシック" panose="020B0400000000000000" pitchFamily="50" charset="-128"/>
                        </a:rPr>
                        <a:t>(</a:t>
                      </a:r>
                      <a:r>
                        <a:rPr kumimoji="1" lang="ja-JP" altLang="en-US" sz="1300" b="1" dirty="0">
                          <a:latin typeface="游ゴシック" panose="020B0400000000000000" pitchFamily="50" charset="-128"/>
                          <a:ea typeface="游ゴシック" panose="020B0400000000000000" pitchFamily="50" charset="-128"/>
                        </a:rPr>
                        <a:t>いずれか</a:t>
                      </a:r>
                      <a:r>
                        <a:rPr kumimoji="1" lang="en-US" altLang="ja-JP" sz="1300" b="1" dirty="0">
                          <a:latin typeface="游ゴシック" panose="020B0400000000000000" pitchFamily="50" charset="-128"/>
                          <a:ea typeface="游ゴシック" panose="020B0400000000000000" pitchFamily="50" charset="-128"/>
                        </a:rPr>
                        <a:t>1</a:t>
                      </a:r>
                      <a:r>
                        <a:rPr kumimoji="1" lang="ja-JP" altLang="en-US" sz="1300" b="1" dirty="0">
                          <a:latin typeface="游ゴシック" panose="020B0400000000000000" pitchFamily="50" charset="-128"/>
                          <a:ea typeface="游ゴシック" panose="020B0400000000000000" pitchFamily="50" charset="-128"/>
                        </a:rPr>
                        <a:t>つを選択してください</a:t>
                      </a:r>
                      <a:r>
                        <a:rPr kumimoji="1" lang="en-US" altLang="ja-JP" sz="1300" b="1" dirty="0">
                          <a:latin typeface="游ゴシック" panose="020B0400000000000000" pitchFamily="50" charset="-128"/>
                          <a:ea typeface="游ゴシック" panose="020B0400000000000000" pitchFamily="50" charset="-128"/>
                        </a:rPr>
                        <a:t>)</a:t>
                      </a:r>
                      <a:endParaRPr kumimoji="1" lang="ja-JP" altLang="en-US" sz="1300" b="1"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1600" b="1" dirty="0">
                          <a:latin typeface="游ゴシック" panose="020B0400000000000000" pitchFamily="50" charset="-128"/>
                          <a:ea typeface="游ゴシック" panose="020B0400000000000000" pitchFamily="50" charset="-128"/>
                        </a:rPr>
                        <a:t>・すでに完成している</a:t>
                      </a:r>
                      <a:endParaRPr kumimoji="1" lang="en-US" altLang="ja-JP" sz="1600" b="1" dirty="0">
                        <a:latin typeface="游ゴシック" panose="020B0400000000000000" pitchFamily="50" charset="-128"/>
                        <a:ea typeface="游ゴシック" panose="020B0400000000000000" pitchFamily="50" charset="-128"/>
                      </a:endParaRPr>
                    </a:p>
                    <a:p>
                      <a:r>
                        <a:rPr kumimoji="1" lang="ja-JP" altLang="en-US" sz="1600" b="1" dirty="0">
                          <a:latin typeface="游ゴシック" panose="020B0400000000000000" pitchFamily="50" charset="-128"/>
                          <a:ea typeface="游ゴシック" panose="020B0400000000000000" pitchFamily="50" charset="-128"/>
                        </a:rPr>
                        <a:t>・試作段階</a:t>
                      </a:r>
                      <a:endParaRPr kumimoji="1" lang="en-US" altLang="ja-JP" sz="1600" b="1" dirty="0">
                        <a:latin typeface="游ゴシック" panose="020B0400000000000000" pitchFamily="50" charset="-128"/>
                        <a:ea typeface="游ゴシック" panose="020B0400000000000000" pitchFamily="50" charset="-128"/>
                      </a:endParaRPr>
                    </a:p>
                    <a:p>
                      <a:r>
                        <a:rPr kumimoji="1" lang="ja-JP" altLang="en-US" sz="1600" b="1" dirty="0">
                          <a:latin typeface="游ゴシック" panose="020B0400000000000000" pitchFamily="50" charset="-128"/>
                          <a:ea typeface="游ゴシック" panose="020B0400000000000000" pitchFamily="50" charset="-128"/>
                        </a:rPr>
                        <a:t>・研究開発中</a:t>
                      </a:r>
                      <a:endParaRPr kumimoji="1" lang="en-US" altLang="ja-JP" sz="1600" b="1" dirty="0">
                        <a:latin typeface="游ゴシック" panose="020B0400000000000000" pitchFamily="50" charset="-128"/>
                        <a:ea typeface="游ゴシック" panose="020B0400000000000000" pitchFamily="50" charset="-128"/>
                      </a:endParaRPr>
                    </a:p>
                    <a:p>
                      <a:r>
                        <a:rPr kumimoji="1" lang="ja-JP" altLang="en-US" sz="1600" b="1" dirty="0">
                          <a:latin typeface="游ゴシック" panose="020B0400000000000000" pitchFamily="50" charset="-128"/>
                          <a:ea typeface="游ゴシック" panose="020B0400000000000000" pitchFamily="50" charset="-128"/>
                        </a:rPr>
                        <a:t>・構想段階</a:t>
                      </a:r>
                      <a:endParaRPr kumimoji="1" lang="ja-JP" altLang="en-US" sz="11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1509894708"/>
                  </a:ext>
                </a:extLst>
              </a:tr>
              <a:tr h="2749535">
                <a:tc>
                  <a:txBody>
                    <a:bodyPr/>
                    <a:lstStyle/>
                    <a:p>
                      <a:pPr algn="ctr"/>
                      <a:r>
                        <a:rPr kumimoji="1" lang="ja-JP" altLang="en-US" sz="2000" b="1" dirty="0">
                          <a:latin typeface="游ゴシック" panose="020B0400000000000000" pitchFamily="50" charset="-128"/>
                          <a:ea typeface="游ゴシック" panose="020B0400000000000000" pitchFamily="50" charset="-128"/>
                        </a:rPr>
                        <a:t>③</a:t>
                      </a:r>
                    </a:p>
                  </a:txBody>
                  <a:tcPr anchor="ctr"/>
                </a:tc>
                <a:tc>
                  <a:txBody>
                    <a:bodyPr/>
                    <a:lstStyle/>
                    <a:p>
                      <a:r>
                        <a:rPr kumimoji="1" lang="ja-JP" altLang="en-US" sz="1400" b="1" dirty="0">
                          <a:latin typeface="游ゴシック" panose="020B0400000000000000" pitchFamily="50" charset="-128"/>
                          <a:ea typeface="游ゴシック" panose="020B0400000000000000" pitchFamily="50" charset="-128"/>
                        </a:rPr>
                        <a:t>展示製品・技術の概要</a:t>
                      </a:r>
                    </a:p>
                  </a:txBody>
                  <a:tcPr anchor="ctr"/>
                </a:tc>
                <a:tc>
                  <a:txBody>
                    <a:bodyPr/>
                    <a:lstStyle/>
                    <a:p>
                      <a:endParaRPr kumimoji="1" lang="en-US" altLang="ja-JP" sz="14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635991629"/>
                  </a:ext>
                </a:extLst>
              </a:tr>
            </a:tbl>
          </a:graphicData>
        </a:graphic>
      </p:graphicFrame>
      <p:sp>
        <p:nvSpPr>
          <p:cNvPr id="4" name="テキスト ボックス 3">
            <a:extLst>
              <a:ext uri="{FF2B5EF4-FFF2-40B4-BE49-F238E27FC236}">
                <a16:creationId xmlns:a16="http://schemas.microsoft.com/office/drawing/2014/main" id="{5EA4ADF1-FEB8-DFD4-D288-713BF57CB2ED}"/>
              </a:ext>
            </a:extLst>
          </p:cNvPr>
          <p:cNvSpPr txBox="1"/>
          <p:nvPr/>
        </p:nvSpPr>
        <p:spPr>
          <a:xfrm>
            <a:off x="136788" y="153954"/>
            <a:ext cx="4011142" cy="369332"/>
          </a:xfrm>
          <a:prstGeom prst="rect">
            <a:avLst/>
          </a:prstGeom>
          <a:noFill/>
        </p:spPr>
        <p:txBody>
          <a:bodyPr wrap="square" rtlCol="0">
            <a:spAutoFit/>
          </a:bodyPr>
          <a:lstStyle/>
          <a:p>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様式第２号</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出展内容企画書</a:t>
            </a:r>
          </a:p>
        </p:txBody>
      </p:sp>
      <p:sp>
        <p:nvSpPr>
          <p:cNvPr id="5" name="楕円 4">
            <a:extLst>
              <a:ext uri="{FF2B5EF4-FFF2-40B4-BE49-F238E27FC236}">
                <a16:creationId xmlns:a16="http://schemas.microsoft.com/office/drawing/2014/main" id="{2BCC3812-A965-F8A7-EDA6-840C910A45B9}"/>
              </a:ext>
            </a:extLst>
          </p:cNvPr>
          <p:cNvSpPr/>
          <p:nvPr/>
        </p:nvSpPr>
        <p:spPr>
          <a:xfrm>
            <a:off x="2756452" y="2464905"/>
            <a:ext cx="2438400" cy="35780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50282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1D0E2DCD-EEF5-0781-86CF-1C52E04E8552}"/>
              </a:ext>
            </a:extLst>
          </p:cNvPr>
          <p:cNvGraphicFramePr>
            <a:graphicFrameLocks noGrp="1"/>
          </p:cNvGraphicFramePr>
          <p:nvPr>
            <p:extLst>
              <p:ext uri="{D42A27DB-BD31-4B8C-83A1-F6EECF244321}">
                <p14:modId xmlns:p14="http://schemas.microsoft.com/office/powerpoint/2010/main" val="3518516451"/>
              </p:ext>
            </p:extLst>
          </p:nvPr>
        </p:nvGraphicFramePr>
        <p:xfrm>
          <a:off x="158155" y="768627"/>
          <a:ext cx="8827689" cy="4532243"/>
        </p:xfrm>
        <a:graphic>
          <a:graphicData uri="http://schemas.openxmlformats.org/drawingml/2006/table">
            <a:tbl>
              <a:tblPr firstRow="1" bandRow="1">
                <a:tableStyleId>{93296810-A885-4BE3-A3E7-6D5BEEA58F35}</a:tableStyleId>
              </a:tblPr>
              <a:tblGrid>
                <a:gridCol w="606635">
                  <a:extLst>
                    <a:ext uri="{9D8B030D-6E8A-4147-A177-3AD203B41FA5}">
                      <a16:colId xmlns:a16="http://schemas.microsoft.com/office/drawing/2014/main" val="428305634"/>
                    </a:ext>
                  </a:extLst>
                </a:gridCol>
                <a:gridCol w="2098530">
                  <a:extLst>
                    <a:ext uri="{9D8B030D-6E8A-4147-A177-3AD203B41FA5}">
                      <a16:colId xmlns:a16="http://schemas.microsoft.com/office/drawing/2014/main" val="3712868609"/>
                    </a:ext>
                  </a:extLst>
                </a:gridCol>
                <a:gridCol w="6122524">
                  <a:extLst>
                    <a:ext uri="{9D8B030D-6E8A-4147-A177-3AD203B41FA5}">
                      <a16:colId xmlns:a16="http://schemas.microsoft.com/office/drawing/2014/main" val="2615335044"/>
                    </a:ext>
                  </a:extLst>
                </a:gridCol>
              </a:tblGrid>
              <a:tr h="555976">
                <a:tc>
                  <a:txBody>
                    <a:bodyPr/>
                    <a:lstStyle/>
                    <a:p>
                      <a:endParaRPr kumimoji="1" lang="ja-JP" altLang="en-US" sz="105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構成</a:t>
                      </a: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ご記載頂きたいテーマ</a:t>
                      </a:r>
                    </a:p>
                  </a:txBody>
                  <a:tcPr anchor="ctr"/>
                </a:tc>
                <a:extLst>
                  <a:ext uri="{0D108BD9-81ED-4DB2-BD59-A6C34878D82A}">
                    <a16:rowId xmlns:a16="http://schemas.microsoft.com/office/drawing/2014/main" val="2417020845"/>
                  </a:ext>
                </a:extLst>
              </a:tr>
              <a:tr h="3976267">
                <a:tc>
                  <a:txBody>
                    <a:bodyPr/>
                    <a:lstStyle/>
                    <a:p>
                      <a:pPr algn="ctr"/>
                      <a:r>
                        <a:rPr kumimoji="1" lang="ja-JP" altLang="en-US" sz="2000" b="1" dirty="0">
                          <a:latin typeface="游ゴシック" panose="020B0400000000000000" pitchFamily="50" charset="-128"/>
                          <a:ea typeface="游ゴシック" panose="020B0400000000000000" pitchFamily="50" charset="-128"/>
                        </a:rPr>
                        <a:t>④</a:t>
                      </a:r>
                    </a:p>
                  </a:txBody>
                  <a:tcPr anchor="ctr"/>
                </a:tc>
                <a:tc>
                  <a:txBody>
                    <a:bodyPr/>
                    <a:lstStyle/>
                    <a:p>
                      <a:r>
                        <a:rPr kumimoji="1" lang="ja-JP" altLang="en-US" sz="1600" b="1" dirty="0">
                          <a:latin typeface="游ゴシック" panose="020B0400000000000000" pitchFamily="50" charset="-128"/>
                          <a:ea typeface="游ゴシック" panose="020B0400000000000000" pitchFamily="50" charset="-128"/>
                        </a:rPr>
                        <a:t>今回の展示の内容・コンテンツ</a:t>
                      </a:r>
                    </a:p>
                  </a:txBody>
                  <a:tcPr anchor="ctr"/>
                </a:tc>
                <a:tc>
                  <a:txBody>
                    <a:bodyPr/>
                    <a:lstStyle/>
                    <a:p>
                      <a:endParaRPr kumimoji="1" lang="en-US" altLang="ja-JP" sz="14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26088832"/>
                  </a:ext>
                </a:extLst>
              </a:tr>
            </a:tbl>
          </a:graphicData>
        </a:graphic>
      </p:graphicFrame>
      <p:sp>
        <p:nvSpPr>
          <p:cNvPr id="3" name="テキスト ボックス 2">
            <a:extLst>
              <a:ext uri="{FF2B5EF4-FFF2-40B4-BE49-F238E27FC236}">
                <a16:creationId xmlns:a16="http://schemas.microsoft.com/office/drawing/2014/main" id="{D136778A-E770-869B-19A1-D502B02CC0BE}"/>
              </a:ext>
            </a:extLst>
          </p:cNvPr>
          <p:cNvSpPr txBox="1"/>
          <p:nvPr/>
        </p:nvSpPr>
        <p:spPr>
          <a:xfrm>
            <a:off x="136788" y="153954"/>
            <a:ext cx="4011142" cy="369332"/>
          </a:xfrm>
          <a:prstGeom prst="rect">
            <a:avLst/>
          </a:prstGeom>
          <a:noFill/>
        </p:spPr>
        <p:txBody>
          <a:bodyPr wrap="square" rtlCol="0">
            <a:spAutoFit/>
          </a:bodyPr>
          <a:lstStyle/>
          <a:p>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様式第２号</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出展内容企画書</a:t>
            </a:r>
          </a:p>
        </p:txBody>
      </p:sp>
    </p:spTree>
    <p:extLst>
      <p:ext uri="{BB962C8B-B14F-4D97-AF65-F5344CB8AC3E}">
        <p14:creationId xmlns:p14="http://schemas.microsoft.com/office/powerpoint/2010/main" val="32962343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8BC2974-4E1E-D5E1-623E-DD19E4CC07AB}"/>
              </a:ext>
            </a:extLst>
          </p:cNvPr>
          <p:cNvSpPr txBox="1"/>
          <p:nvPr/>
        </p:nvSpPr>
        <p:spPr>
          <a:xfrm>
            <a:off x="136788" y="153954"/>
            <a:ext cx="4011142" cy="369332"/>
          </a:xfrm>
          <a:prstGeom prst="rect">
            <a:avLst/>
          </a:prstGeom>
          <a:noFill/>
        </p:spPr>
        <p:txBody>
          <a:bodyPr wrap="square" rtlCol="0">
            <a:spAutoFit/>
          </a:bodyPr>
          <a:lstStyle/>
          <a:p>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様式第２号</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出展内容企画書</a:t>
            </a:r>
          </a:p>
        </p:txBody>
      </p:sp>
      <p:graphicFrame>
        <p:nvGraphicFramePr>
          <p:cNvPr id="3" name="表 2">
            <a:extLst>
              <a:ext uri="{FF2B5EF4-FFF2-40B4-BE49-F238E27FC236}">
                <a16:creationId xmlns:a16="http://schemas.microsoft.com/office/drawing/2014/main" id="{27FDC9EA-A2EC-3E3D-0C21-3E693D912774}"/>
              </a:ext>
            </a:extLst>
          </p:cNvPr>
          <p:cNvGraphicFramePr>
            <a:graphicFrameLocks noGrp="1"/>
          </p:cNvGraphicFramePr>
          <p:nvPr>
            <p:extLst>
              <p:ext uri="{D42A27DB-BD31-4B8C-83A1-F6EECF244321}">
                <p14:modId xmlns:p14="http://schemas.microsoft.com/office/powerpoint/2010/main" val="1893822237"/>
              </p:ext>
            </p:extLst>
          </p:nvPr>
        </p:nvGraphicFramePr>
        <p:xfrm>
          <a:off x="158155" y="768626"/>
          <a:ext cx="8827689" cy="4492487"/>
        </p:xfrm>
        <a:graphic>
          <a:graphicData uri="http://schemas.openxmlformats.org/drawingml/2006/table">
            <a:tbl>
              <a:tblPr firstRow="1" bandRow="1">
                <a:tableStyleId>{93296810-A885-4BE3-A3E7-6D5BEEA58F35}</a:tableStyleId>
              </a:tblPr>
              <a:tblGrid>
                <a:gridCol w="606635">
                  <a:extLst>
                    <a:ext uri="{9D8B030D-6E8A-4147-A177-3AD203B41FA5}">
                      <a16:colId xmlns:a16="http://schemas.microsoft.com/office/drawing/2014/main" val="428305634"/>
                    </a:ext>
                  </a:extLst>
                </a:gridCol>
                <a:gridCol w="2098530">
                  <a:extLst>
                    <a:ext uri="{9D8B030D-6E8A-4147-A177-3AD203B41FA5}">
                      <a16:colId xmlns:a16="http://schemas.microsoft.com/office/drawing/2014/main" val="3712868609"/>
                    </a:ext>
                  </a:extLst>
                </a:gridCol>
                <a:gridCol w="6122524">
                  <a:extLst>
                    <a:ext uri="{9D8B030D-6E8A-4147-A177-3AD203B41FA5}">
                      <a16:colId xmlns:a16="http://schemas.microsoft.com/office/drawing/2014/main" val="2615335044"/>
                    </a:ext>
                  </a:extLst>
                </a:gridCol>
              </a:tblGrid>
              <a:tr h="551099">
                <a:tc>
                  <a:txBody>
                    <a:bodyPr/>
                    <a:lstStyle/>
                    <a:p>
                      <a:endParaRPr kumimoji="1" lang="ja-JP" altLang="en-US" sz="105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構成</a:t>
                      </a: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ご記載頂きたいテーマ</a:t>
                      </a:r>
                    </a:p>
                  </a:txBody>
                  <a:tcPr anchor="ctr"/>
                </a:tc>
                <a:extLst>
                  <a:ext uri="{0D108BD9-81ED-4DB2-BD59-A6C34878D82A}">
                    <a16:rowId xmlns:a16="http://schemas.microsoft.com/office/drawing/2014/main" val="2417020845"/>
                  </a:ext>
                </a:extLst>
              </a:tr>
              <a:tr h="3941388">
                <a:tc>
                  <a:txBody>
                    <a:bodyPr/>
                    <a:lstStyle/>
                    <a:p>
                      <a:pPr algn="ctr"/>
                      <a:r>
                        <a:rPr kumimoji="1" lang="ja-JP" altLang="en-US" sz="2000" b="1" dirty="0">
                          <a:latin typeface="游ゴシック" panose="020B0400000000000000" pitchFamily="50" charset="-128"/>
                          <a:ea typeface="游ゴシック" panose="020B0400000000000000" pitchFamily="50" charset="-128"/>
                        </a:rPr>
                        <a:t>⑤</a:t>
                      </a:r>
                    </a:p>
                  </a:txBody>
                  <a:tcPr anchor="ctr"/>
                </a:tc>
                <a:tc>
                  <a:txBody>
                    <a:bodyPr/>
                    <a:lstStyle/>
                    <a:p>
                      <a:r>
                        <a:rPr kumimoji="1" lang="ja-JP" altLang="en-US" sz="1600" b="1" dirty="0">
                          <a:latin typeface="游ゴシック" panose="020B0400000000000000" pitchFamily="50" charset="-128"/>
                          <a:ea typeface="游ゴシック" panose="020B0400000000000000" pitchFamily="50" charset="-128"/>
                        </a:rPr>
                        <a:t>今回の展示の優位性・新規性</a:t>
                      </a:r>
                    </a:p>
                  </a:txBody>
                  <a:tcPr anchor="ctr"/>
                </a:tc>
                <a:tc>
                  <a:txBody>
                    <a:bodyPr/>
                    <a:lstStyle/>
                    <a:p>
                      <a:endParaRPr kumimoji="1" lang="en-US" altLang="ja-JP" sz="14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26088832"/>
                  </a:ext>
                </a:extLst>
              </a:tr>
            </a:tbl>
          </a:graphicData>
        </a:graphic>
      </p:graphicFrame>
    </p:spTree>
    <p:extLst>
      <p:ext uri="{BB962C8B-B14F-4D97-AF65-F5344CB8AC3E}">
        <p14:creationId xmlns:p14="http://schemas.microsoft.com/office/powerpoint/2010/main" val="3699415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E5904E4F-7587-5424-84CC-154A4953EEB8}"/>
              </a:ext>
            </a:extLst>
          </p:cNvPr>
          <p:cNvSpPr txBox="1"/>
          <p:nvPr/>
        </p:nvSpPr>
        <p:spPr>
          <a:xfrm>
            <a:off x="136788" y="153954"/>
            <a:ext cx="4011142" cy="369332"/>
          </a:xfrm>
          <a:prstGeom prst="rect">
            <a:avLst/>
          </a:prstGeom>
          <a:noFill/>
        </p:spPr>
        <p:txBody>
          <a:bodyPr wrap="square" rtlCol="0">
            <a:spAutoFit/>
          </a:bodyPr>
          <a:lstStyle/>
          <a:p>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様式第２号</a:t>
            </a:r>
            <a:r>
              <a:rPr lang="en-US" altLang="ja-JP" b="1" dirty="0">
                <a:latin typeface="游ゴシック" panose="020B0400000000000000" pitchFamily="50" charset="-128"/>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出展内容企画書</a:t>
            </a:r>
          </a:p>
        </p:txBody>
      </p:sp>
      <p:graphicFrame>
        <p:nvGraphicFramePr>
          <p:cNvPr id="3" name="表 2">
            <a:extLst>
              <a:ext uri="{FF2B5EF4-FFF2-40B4-BE49-F238E27FC236}">
                <a16:creationId xmlns:a16="http://schemas.microsoft.com/office/drawing/2014/main" id="{7693804A-2A16-7233-347D-BD50E4D7E0BC}"/>
              </a:ext>
            </a:extLst>
          </p:cNvPr>
          <p:cNvGraphicFramePr>
            <a:graphicFrameLocks noGrp="1"/>
          </p:cNvGraphicFramePr>
          <p:nvPr>
            <p:extLst>
              <p:ext uri="{D42A27DB-BD31-4B8C-83A1-F6EECF244321}">
                <p14:modId xmlns:p14="http://schemas.microsoft.com/office/powerpoint/2010/main" val="3438094581"/>
              </p:ext>
            </p:extLst>
          </p:nvPr>
        </p:nvGraphicFramePr>
        <p:xfrm>
          <a:off x="158155" y="768627"/>
          <a:ext cx="8827689" cy="4545496"/>
        </p:xfrm>
        <a:graphic>
          <a:graphicData uri="http://schemas.openxmlformats.org/drawingml/2006/table">
            <a:tbl>
              <a:tblPr firstRow="1" bandRow="1">
                <a:tableStyleId>{93296810-A885-4BE3-A3E7-6D5BEEA58F35}</a:tableStyleId>
              </a:tblPr>
              <a:tblGrid>
                <a:gridCol w="606635">
                  <a:extLst>
                    <a:ext uri="{9D8B030D-6E8A-4147-A177-3AD203B41FA5}">
                      <a16:colId xmlns:a16="http://schemas.microsoft.com/office/drawing/2014/main" val="428305634"/>
                    </a:ext>
                  </a:extLst>
                </a:gridCol>
                <a:gridCol w="2098530">
                  <a:extLst>
                    <a:ext uri="{9D8B030D-6E8A-4147-A177-3AD203B41FA5}">
                      <a16:colId xmlns:a16="http://schemas.microsoft.com/office/drawing/2014/main" val="3712868609"/>
                    </a:ext>
                  </a:extLst>
                </a:gridCol>
                <a:gridCol w="6122524">
                  <a:extLst>
                    <a:ext uri="{9D8B030D-6E8A-4147-A177-3AD203B41FA5}">
                      <a16:colId xmlns:a16="http://schemas.microsoft.com/office/drawing/2014/main" val="2615335044"/>
                    </a:ext>
                  </a:extLst>
                </a:gridCol>
              </a:tblGrid>
              <a:tr h="557602">
                <a:tc>
                  <a:txBody>
                    <a:bodyPr/>
                    <a:lstStyle/>
                    <a:p>
                      <a:endParaRPr kumimoji="1" lang="ja-JP" altLang="en-US" sz="1050" dirty="0">
                        <a:latin typeface="游ゴシック" panose="020B0400000000000000" pitchFamily="50" charset="-128"/>
                        <a:ea typeface="游ゴシック" panose="020B0400000000000000" pitchFamily="50" charset="-128"/>
                      </a:endParaRP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構成</a:t>
                      </a:r>
                    </a:p>
                  </a:txBody>
                  <a:tcPr anchor="ctr"/>
                </a:tc>
                <a:tc>
                  <a:txBody>
                    <a:bodyPr/>
                    <a:lstStyle/>
                    <a:p>
                      <a:r>
                        <a:rPr kumimoji="1" lang="ja-JP" altLang="en-US" sz="2000" dirty="0">
                          <a:latin typeface="游ゴシック" panose="020B0400000000000000" pitchFamily="50" charset="-128"/>
                          <a:ea typeface="游ゴシック" panose="020B0400000000000000" pitchFamily="50" charset="-128"/>
                        </a:rPr>
                        <a:t>ご記載頂きたいテーマ</a:t>
                      </a:r>
                    </a:p>
                  </a:txBody>
                  <a:tcPr anchor="ctr"/>
                </a:tc>
                <a:extLst>
                  <a:ext uri="{0D108BD9-81ED-4DB2-BD59-A6C34878D82A}">
                    <a16:rowId xmlns:a16="http://schemas.microsoft.com/office/drawing/2014/main" val="2417020845"/>
                  </a:ext>
                </a:extLst>
              </a:tr>
              <a:tr h="3987894">
                <a:tc>
                  <a:txBody>
                    <a:bodyPr/>
                    <a:lstStyle/>
                    <a:p>
                      <a:pPr algn="ctr"/>
                      <a:r>
                        <a:rPr kumimoji="1" lang="ja-JP" altLang="en-US" sz="2000" b="1" dirty="0">
                          <a:latin typeface="游ゴシック" panose="020B0400000000000000" pitchFamily="50" charset="-128"/>
                          <a:ea typeface="游ゴシック" panose="020B0400000000000000" pitchFamily="50" charset="-128"/>
                        </a:rPr>
                        <a:t>⑥</a:t>
                      </a:r>
                    </a:p>
                  </a:txBody>
                  <a:tcPr anchor="ctr"/>
                </a:tc>
                <a:tc>
                  <a:txBody>
                    <a:bodyPr/>
                    <a:lstStyle/>
                    <a:p>
                      <a:r>
                        <a:rPr kumimoji="1" lang="ja-JP" altLang="en-US" sz="1600" b="1" dirty="0">
                          <a:latin typeface="游ゴシック" panose="020B0400000000000000" pitchFamily="50" charset="-128"/>
                          <a:ea typeface="游ゴシック" panose="020B0400000000000000" pitchFamily="50" charset="-128"/>
                        </a:rPr>
                        <a:t>展示の実現のための課題と実施体制</a:t>
                      </a:r>
                    </a:p>
                  </a:txBody>
                  <a:tcPr anchor="ctr"/>
                </a:tc>
                <a:tc>
                  <a:txBody>
                    <a:bodyPr/>
                    <a:lstStyle/>
                    <a:p>
                      <a:endParaRPr kumimoji="1" lang="en-US" altLang="ja-JP" sz="1400" b="1" dirty="0">
                        <a:latin typeface="游ゴシック" panose="020B0400000000000000" pitchFamily="50" charset="-128"/>
                        <a:ea typeface="游ゴシック" panose="020B0400000000000000" pitchFamily="50" charset="-128"/>
                      </a:endParaRPr>
                    </a:p>
                  </a:txBody>
                  <a:tcPr anchor="ctr"/>
                </a:tc>
                <a:extLst>
                  <a:ext uri="{0D108BD9-81ED-4DB2-BD59-A6C34878D82A}">
                    <a16:rowId xmlns:a16="http://schemas.microsoft.com/office/drawing/2014/main" val="26088832"/>
                  </a:ext>
                </a:extLst>
              </a:tr>
            </a:tbl>
          </a:graphicData>
        </a:graphic>
      </p:graphicFrame>
    </p:spTree>
    <p:extLst>
      <p:ext uri="{BB962C8B-B14F-4D97-AF65-F5344CB8AC3E}">
        <p14:creationId xmlns:p14="http://schemas.microsoft.com/office/powerpoint/2010/main" val="134793149"/>
      </p:ext>
    </p:extLst>
  </p:cSld>
  <p:clrMapOvr>
    <a:masterClrMapping/>
  </p:clrMapOvr>
</p:sld>
</file>

<file path=ppt/theme/theme1.xml><?xml version="1.0" encoding="utf-8"?>
<a:theme xmlns:a="http://schemas.openxmlformats.org/drawingml/2006/main" name="ＭＯＢＩＯテンプレ白日本語">
  <a:themeElements>
    <a:clrScheme name="ＭＯＢＩＯテンプレ白日本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ＭＯＢＩＯテンプレ白日本語">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ＭＯＢＩＯテンプレ白日本語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ＭＯＢＩＯテンプレ白日本語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ＭＯＢＩＯテンプレ白日本語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ＭＯＢＩＯテンプレ白日本語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ＭＯＢＩＯテンプレ白日本語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ＭＯＢＩＯテンプレ白日本語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ＭＯＢＩＯテンプレ白日本語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ＭＯＢＩＯテンプレ白日本語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ＭＯＢＩＯテンプレ白日本語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ＭＯＢＩＯテンプレ白日本語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ＭＯＢＩＯテンプレ白日本語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ＭＯＢＩＯテンプレ白日本語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TotalTime>
  <Words>1000</Words>
  <Application>Microsoft Office PowerPoint</Application>
  <PresentationFormat>画面に合わせる (4:3)</PresentationFormat>
  <Paragraphs>84</Paragraphs>
  <Slides>5</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5</vt:i4>
      </vt:variant>
    </vt:vector>
  </HeadingPairs>
  <TitlesOfParts>
    <vt:vector size="9" baseType="lpstr">
      <vt:lpstr>游ゴシック</vt:lpstr>
      <vt:lpstr>游明朝</vt:lpstr>
      <vt:lpstr>Arial</vt:lpstr>
      <vt:lpstr>ＭＯＢＩＯテンプレ白日本語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野村 佑介</dc:creator>
  <cp:lastModifiedBy>野村 佑介</cp:lastModifiedBy>
  <cp:revision>11</cp:revision>
  <cp:lastPrinted>2023-04-13T09:09:33Z</cp:lastPrinted>
  <dcterms:created xsi:type="dcterms:W3CDTF">2023-03-30T10:29:07Z</dcterms:created>
  <dcterms:modified xsi:type="dcterms:W3CDTF">2023-04-17T08:51:06Z</dcterms:modified>
</cp:coreProperties>
</file>